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80" d="100"/>
          <a:sy n="80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8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0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2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54AF93-2B50-9E46-9F88-8538D96A288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5B5EFA-29AB-844D-A816-32798C17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1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ttps://www.prsa.org/aboutprsa/ethics/codeenglish/#.WATuY5grLB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j.org/ethicscode.a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tdna.org/content/rtdna_code_of_ethi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ethics thinkers in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 2290</a:t>
            </a:r>
          </a:p>
          <a:p>
            <a:r>
              <a:rPr lang="en-US" dirty="0" smtClean="0"/>
              <a:t>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7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Professional ethics codes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50977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hlinkClick r:id="rId2" action="ppaction://hlinkfile"/>
              </a:rPr>
              <a:t>Public Relations Society of America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key points (Foot)</a:t>
            </a:r>
          </a:p>
          <a:p>
            <a:r>
              <a:rPr lang="en-US" sz="2400" dirty="0" smtClean="0"/>
              <a:t>Advocate for clients</a:t>
            </a:r>
          </a:p>
          <a:p>
            <a:r>
              <a:rPr lang="en-US" sz="2400" dirty="0" smtClean="0"/>
              <a:t>Accuracy and truth</a:t>
            </a:r>
          </a:p>
          <a:p>
            <a:r>
              <a:rPr lang="en-US" sz="2400" dirty="0" smtClean="0"/>
              <a:t>Fairness to clients, public, and press</a:t>
            </a:r>
          </a:p>
          <a:p>
            <a:r>
              <a:rPr lang="en-US" sz="2400" dirty="0" smtClean="0"/>
              <a:t>Correct mistakes</a:t>
            </a:r>
          </a:p>
          <a:p>
            <a:r>
              <a:rPr lang="en-US" sz="2400" dirty="0" smtClean="0"/>
              <a:t>Encourage free flow of information</a:t>
            </a:r>
          </a:p>
          <a:p>
            <a:r>
              <a:rPr lang="en-US" sz="2400" dirty="0" smtClean="0"/>
              <a:t>Reveal sponsorship</a:t>
            </a:r>
          </a:p>
          <a:p>
            <a:r>
              <a:rPr lang="en-US" sz="2400" dirty="0" smtClean="0"/>
              <a:t>Protect confidential information</a:t>
            </a:r>
          </a:p>
          <a:p>
            <a:r>
              <a:rPr lang="en-US" sz="2400" dirty="0" smtClean="0"/>
              <a:t>Avoid conflict of interests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2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87373"/>
          </a:xfrm>
        </p:spPr>
        <p:txBody>
          <a:bodyPr/>
          <a:lstStyle/>
          <a:p>
            <a:r>
              <a:rPr lang="en-US" dirty="0" smtClean="0"/>
              <a:t>Professional codes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623060"/>
            <a:ext cx="11304270" cy="481203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accent1"/>
                </a:solidFill>
              </a:rPr>
              <a:t>If we have codes of ethics for our mass media professions, </a:t>
            </a:r>
          </a:p>
          <a:p>
            <a:pPr marL="0" indent="0" algn="ctr">
              <a:buNone/>
            </a:pPr>
            <a:r>
              <a:rPr lang="en-US" sz="3200" dirty="0" smtClean="0"/>
              <a:t>Why do we have ethical violations?</a:t>
            </a:r>
          </a:p>
          <a:p>
            <a:pPr marL="0" indent="0" algn="ctr">
              <a:buNone/>
            </a:pPr>
            <a:r>
              <a:rPr lang="en-US" sz="3200" dirty="0" smtClean="0"/>
              <a:t>Is it realism vs. idealism?</a:t>
            </a:r>
          </a:p>
          <a:p>
            <a:pPr marL="0" indent="0" algn="ctr">
              <a:buNone/>
            </a:pPr>
            <a:r>
              <a:rPr lang="en-US" sz="3200" dirty="0" smtClean="0"/>
              <a:t>What do you think? Your observations?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1643"/>
          </a:xfrm>
        </p:spPr>
        <p:txBody>
          <a:bodyPr/>
          <a:lstStyle/>
          <a:p>
            <a:pPr algn="l"/>
            <a:r>
              <a:rPr lang="en-US" dirty="0" smtClean="0"/>
              <a:t>Leading ethics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40180"/>
            <a:ext cx="10363826" cy="46062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Aristotle</a:t>
            </a:r>
          </a:p>
          <a:p>
            <a:r>
              <a:rPr lang="en-US" sz="2400" dirty="0" smtClean="0"/>
              <a:t>Ancient Greek History (384-322 B.C.)</a:t>
            </a:r>
          </a:p>
          <a:p>
            <a:r>
              <a:rPr lang="en-US" sz="2400" dirty="0" err="1" smtClean="0"/>
              <a:t>PlatO’s</a:t>
            </a:r>
            <a:r>
              <a:rPr lang="en-US" sz="2400" dirty="0" smtClean="0"/>
              <a:t> student</a:t>
            </a:r>
          </a:p>
          <a:p>
            <a:r>
              <a:rPr lang="en-US" sz="2400" dirty="0" smtClean="0"/>
              <a:t>Tutored Alexander the great</a:t>
            </a:r>
          </a:p>
          <a:p>
            <a:r>
              <a:rPr lang="en-US" sz="2400" dirty="0" smtClean="0"/>
              <a:t>Human goodness needs rationality</a:t>
            </a:r>
          </a:p>
          <a:p>
            <a:r>
              <a:rPr lang="en-US" sz="2400" dirty="0" smtClean="0"/>
              <a:t>2 kinds of virtues: intellectual and moral (courage, truth, justice)</a:t>
            </a:r>
          </a:p>
          <a:p>
            <a:r>
              <a:rPr lang="en-US" sz="2400" dirty="0" smtClean="0"/>
              <a:t>We have a capacity to flourish as humans to reach our potential</a:t>
            </a:r>
          </a:p>
          <a:p>
            <a:r>
              <a:rPr lang="en-US" sz="2400" dirty="0" smtClean="0"/>
              <a:t>Behavior that </a:t>
            </a:r>
            <a:r>
              <a:rPr lang="en-US" sz="2400" i="1" dirty="0" smtClean="0"/>
              <a:t>undermines</a:t>
            </a:r>
            <a:r>
              <a:rPr lang="en-US" sz="2400" dirty="0" smtClean="0"/>
              <a:t> our potential is dangerous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90" y="885898"/>
            <a:ext cx="2291939" cy="30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8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3093"/>
          </a:xfrm>
        </p:spPr>
        <p:txBody>
          <a:bodyPr/>
          <a:lstStyle/>
          <a:p>
            <a:pPr algn="l"/>
            <a:r>
              <a:rPr lang="en-US" dirty="0" smtClean="0"/>
              <a:t>Leading ethics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2950" y="1543050"/>
            <a:ext cx="10675620" cy="465201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Immanuel Kant</a:t>
            </a:r>
          </a:p>
          <a:p>
            <a:r>
              <a:rPr lang="en-US" sz="2400" dirty="0" smtClean="0"/>
              <a:t>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We are moral agents</a:t>
            </a:r>
          </a:p>
          <a:p>
            <a:r>
              <a:rPr lang="en-US" sz="2400" dirty="0" smtClean="0"/>
              <a:t>Rationality and liberty guide our decision making</a:t>
            </a:r>
          </a:p>
          <a:p>
            <a:r>
              <a:rPr lang="en-US" sz="2400" dirty="0" smtClean="0"/>
              <a:t>Our moral decisions should be universalized--&gt;applied by everyone as the standard decision</a:t>
            </a:r>
          </a:p>
          <a:p>
            <a:r>
              <a:rPr lang="en-US" sz="2400" dirty="0" smtClean="0"/>
              <a:t>We treat each other with respect not use </a:t>
            </a:r>
            <a:r>
              <a:rPr lang="en-US" sz="2400" dirty="0" smtClean="0"/>
              <a:t>each other</a:t>
            </a:r>
            <a:r>
              <a:rPr lang="en-US" sz="2400" dirty="0" smtClean="0"/>
              <a:t> </a:t>
            </a:r>
            <a:r>
              <a:rPr lang="en-US" sz="2400" dirty="0" smtClean="0"/>
              <a:t>to get what we want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92" y="760021"/>
            <a:ext cx="1944288" cy="28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67383"/>
          </a:xfrm>
        </p:spPr>
        <p:txBody>
          <a:bodyPr/>
          <a:lstStyle/>
          <a:p>
            <a:pPr algn="l"/>
            <a:r>
              <a:rPr lang="en-US" dirty="0" smtClean="0"/>
              <a:t>Leading ethics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77340"/>
            <a:ext cx="10363826" cy="4777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John </a:t>
            </a:r>
            <a:r>
              <a:rPr lang="en-US" sz="3200" dirty="0" err="1" smtClean="0"/>
              <a:t>stuart</a:t>
            </a:r>
            <a:r>
              <a:rPr lang="en-US" sz="3200" dirty="0" smtClean="0"/>
              <a:t> mill</a:t>
            </a:r>
          </a:p>
          <a:p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Pleasure and moral goodness go together</a:t>
            </a:r>
          </a:p>
          <a:p>
            <a:r>
              <a:rPr lang="en-US" sz="2400" dirty="0" smtClean="0"/>
              <a:t>Our actions should yield pleasure</a:t>
            </a:r>
          </a:p>
          <a:p>
            <a:r>
              <a:rPr lang="en-US" sz="2400" dirty="0" smtClean="0"/>
              <a:t>Theory of </a:t>
            </a:r>
            <a:r>
              <a:rPr lang="en-US" sz="2400" dirty="0" err="1" smtClean="0"/>
              <a:t>utility</a:t>
            </a:r>
            <a:r>
              <a:rPr lang="en-US" sz="2400" dirty="0" err="1" smtClean="0">
                <a:sym typeface="Wingdings"/>
              </a:rPr>
              <a:t>moral</a:t>
            </a:r>
            <a:r>
              <a:rPr lang="en-US" sz="2400" dirty="0" smtClean="0">
                <a:sym typeface="Wingdings"/>
              </a:rPr>
              <a:t> worth has consequences</a:t>
            </a:r>
          </a:p>
          <a:p>
            <a:pPr lvl="1"/>
            <a:r>
              <a:rPr lang="en-US" sz="2200" dirty="0" smtClean="0">
                <a:sym typeface="Wingdings"/>
              </a:rPr>
              <a:t>We should choose actions that provide the greatest happiness </a:t>
            </a:r>
            <a:r>
              <a:rPr lang="en-US" sz="2200" i="1" dirty="0" smtClean="0">
                <a:sym typeface="Wingdings"/>
              </a:rPr>
              <a:t>AND </a:t>
            </a:r>
            <a:r>
              <a:rPr lang="en-US" sz="2200" dirty="0" smtClean="0">
                <a:sym typeface="Wingdings"/>
              </a:rPr>
              <a:t>benefits for society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57" y="1330036"/>
            <a:ext cx="2421761" cy="30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87373"/>
          </a:xfrm>
        </p:spPr>
        <p:txBody>
          <a:bodyPr/>
          <a:lstStyle/>
          <a:p>
            <a:pPr algn="l"/>
            <a:r>
              <a:rPr lang="en-US" dirty="0" smtClean="0"/>
              <a:t>Leading ethics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5910"/>
            <a:ext cx="10363826" cy="48463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 smtClean="0"/>
              <a:t>W.D. Ross</a:t>
            </a:r>
          </a:p>
          <a:p>
            <a:r>
              <a:rPr lang="en-US" sz="2400" dirty="0" smtClean="0"/>
              <a:t>Late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/Early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Intuitionist: we have inherent abilities to recognize our moral duties</a:t>
            </a:r>
          </a:p>
          <a:p>
            <a:r>
              <a:rPr lang="en-US" sz="2400" dirty="0" smtClean="0"/>
              <a:t>Ethics is about conflicting moral reasons to take or not take actions</a:t>
            </a:r>
          </a:p>
          <a:p>
            <a:r>
              <a:rPr lang="en-US" sz="2400" dirty="0" smtClean="0"/>
              <a:t>We must honor several key values</a:t>
            </a:r>
          </a:p>
          <a:p>
            <a:pPr lvl="1"/>
            <a:r>
              <a:rPr lang="en-US" sz="2200" dirty="0" smtClean="0"/>
              <a:t>Fidelity</a:t>
            </a:r>
          </a:p>
          <a:p>
            <a:pPr lvl="1"/>
            <a:r>
              <a:rPr lang="en-US" sz="2200" dirty="0" smtClean="0"/>
              <a:t>Gratitude</a:t>
            </a:r>
          </a:p>
          <a:p>
            <a:pPr lvl="1"/>
            <a:r>
              <a:rPr lang="en-US" sz="2200" dirty="0" smtClean="0"/>
              <a:t>Justice</a:t>
            </a:r>
          </a:p>
          <a:p>
            <a:pPr lvl="1"/>
            <a:r>
              <a:rPr lang="en-US" sz="2200" dirty="0" smtClean="0"/>
              <a:t>Self improvement</a:t>
            </a:r>
          </a:p>
          <a:p>
            <a:pPr lvl="1"/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4" y="3763159"/>
            <a:ext cx="1632078" cy="21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7363"/>
          </a:xfrm>
        </p:spPr>
        <p:txBody>
          <a:bodyPr/>
          <a:lstStyle/>
          <a:p>
            <a:pPr algn="l"/>
            <a:r>
              <a:rPr lang="en-US" dirty="0" smtClean="0"/>
              <a:t>Leading ethics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97330"/>
            <a:ext cx="10363826" cy="4880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Philippa Foot</a:t>
            </a:r>
          </a:p>
          <a:p>
            <a:r>
              <a:rPr lang="en-US" sz="2400" dirty="0" smtClean="0"/>
              <a:t>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We need to minimize harm</a:t>
            </a:r>
          </a:p>
          <a:p>
            <a:r>
              <a:rPr lang="en-US" sz="2400" dirty="0" smtClean="0"/>
              <a:t>Look to nature as guides</a:t>
            </a:r>
          </a:p>
          <a:p>
            <a:pPr lvl="1"/>
            <a:r>
              <a:rPr lang="en-US" sz="2200" dirty="0" smtClean="0"/>
              <a:t>Humans should model their behavior in understanding harm similar to how mother nature knows harm</a:t>
            </a:r>
          </a:p>
          <a:p>
            <a:pPr lvl="1"/>
            <a:r>
              <a:rPr lang="en-US" sz="2200" dirty="0" smtClean="0"/>
              <a:t>Compares humans with plants in knowing what harm can </a:t>
            </a:r>
            <a:r>
              <a:rPr lang="en-US" sz="2200" dirty="0" smtClean="0"/>
              <a:t>do</a:t>
            </a:r>
          </a:p>
          <a:p>
            <a:pPr lvl="2"/>
            <a:r>
              <a:rPr lang="en-US" sz="2000" dirty="0" smtClean="0"/>
              <a:t>Vice is similar to a defective tree root or poor vision in an owl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86" y="990599"/>
            <a:ext cx="2453244" cy="24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pPr algn="l"/>
            <a:r>
              <a:rPr lang="en-US" dirty="0" smtClean="0"/>
              <a:t>Leading ethics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97330"/>
            <a:ext cx="10363826" cy="5246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Idealism vs relativism</a:t>
            </a:r>
          </a:p>
          <a:p>
            <a:pPr marL="0" indent="0">
              <a:buNone/>
            </a:pPr>
            <a:r>
              <a:rPr lang="en-US" sz="2400" dirty="0" smtClean="0"/>
              <a:t>Idealism = how strongly we feel about pursuing goals and the welfare of humanity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Everyone’s well being is paramount</a:t>
            </a:r>
          </a:p>
          <a:p>
            <a:pPr marL="0" indent="0">
              <a:buNone/>
            </a:pPr>
            <a:r>
              <a:rPr lang="en-US" sz="2400" dirty="0" smtClean="0"/>
              <a:t>Relativism = relying on our experiences and internal moral compass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No moral absolutes</a:t>
            </a:r>
          </a:p>
          <a:p>
            <a:pPr marL="0" indent="0" algn="ctr">
              <a:buNone/>
            </a:pPr>
            <a:r>
              <a:rPr lang="en-US" sz="2400" dirty="0" smtClean="0"/>
              <a:t>Combined we have our ethical ideology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How we approach ethical issues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5966460" y="5440680"/>
            <a:ext cx="148590" cy="674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935" y="3899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Professional ethics codes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28700"/>
            <a:ext cx="10363826" cy="58293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 smtClean="0"/>
              <a:t>We have professional ethics codes expected of mass media professionals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Society of Professional Journalists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Key Points (Kant and Ross)</a:t>
            </a:r>
          </a:p>
          <a:p>
            <a:r>
              <a:rPr lang="en-US" sz="2800" dirty="0" smtClean="0"/>
              <a:t>Seek truth and report it</a:t>
            </a:r>
          </a:p>
          <a:p>
            <a:r>
              <a:rPr lang="en-US" sz="2800" dirty="0" smtClean="0"/>
              <a:t>Accurate and fair</a:t>
            </a:r>
          </a:p>
          <a:p>
            <a:r>
              <a:rPr lang="en-US" sz="2800" dirty="0" smtClean="0"/>
              <a:t>Correct information as news story unfolds</a:t>
            </a:r>
          </a:p>
          <a:p>
            <a:r>
              <a:rPr lang="en-US" sz="2800" dirty="0" smtClean="0"/>
              <a:t>Identify sources</a:t>
            </a:r>
          </a:p>
          <a:p>
            <a:r>
              <a:rPr lang="en-US" sz="2800" dirty="0" smtClean="0"/>
              <a:t>Treat people with respect</a:t>
            </a:r>
          </a:p>
          <a:p>
            <a:r>
              <a:rPr lang="en-US" sz="2800" dirty="0" smtClean="0"/>
              <a:t>Avoid conflict of interest</a:t>
            </a:r>
          </a:p>
          <a:p>
            <a:r>
              <a:rPr lang="en-US" sz="2800" dirty="0" smtClean="0"/>
              <a:t>Refuse gifts</a:t>
            </a:r>
          </a:p>
          <a:p>
            <a:r>
              <a:rPr lang="en-US" sz="2800" dirty="0" smtClean="0"/>
              <a:t>Expose any unethical conduct in journalism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5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559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Professional ethics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25880"/>
            <a:ext cx="10363826" cy="5132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Radio Television Digital News Assocation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Key Points (Aristotle, Kant and ross)</a:t>
            </a:r>
          </a:p>
          <a:p>
            <a:r>
              <a:rPr lang="en-US" sz="2400" dirty="0" smtClean="0"/>
              <a:t>Obligation is to the public</a:t>
            </a:r>
          </a:p>
          <a:p>
            <a:r>
              <a:rPr lang="en-US" sz="2400" dirty="0" smtClean="0"/>
              <a:t>Empowers people to make informed decisions</a:t>
            </a:r>
          </a:p>
          <a:p>
            <a:r>
              <a:rPr lang="en-US" sz="2400" dirty="0" smtClean="0"/>
              <a:t>Truth and accuracy</a:t>
            </a:r>
          </a:p>
          <a:p>
            <a:r>
              <a:rPr lang="en-US" sz="2400" dirty="0" smtClean="0"/>
              <a:t>Update stories as facts change</a:t>
            </a:r>
          </a:p>
          <a:p>
            <a:r>
              <a:rPr lang="en-US" sz="2400" dirty="0" smtClean="0"/>
              <a:t>Transparency</a:t>
            </a:r>
          </a:p>
          <a:p>
            <a:r>
              <a:rPr lang="en-US" sz="2400" dirty="0" smtClean="0"/>
              <a:t>Correct errors</a:t>
            </a:r>
          </a:p>
          <a:p>
            <a:r>
              <a:rPr lang="en-US" sz="2400" dirty="0" smtClean="0"/>
              <a:t>Attribute sources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02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191</TotalTime>
  <Words>478</Words>
  <Application>Microsoft Office PowerPoint</Application>
  <PresentationFormat>Custom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Droplet</vt:lpstr>
      <vt:lpstr>Major ethics thinkers in history</vt:lpstr>
      <vt:lpstr>Leading ethics thinkers</vt:lpstr>
      <vt:lpstr>Leading ethics thinkers</vt:lpstr>
      <vt:lpstr>Leading ethics thinkers</vt:lpstr>
      <vt:lpstr>Leading ethics thinkers</vt:lpstr>
      <vt:lpstr>Leading ethics thinkers</vt:lpstr>
      <vt:lpstr>Leading ethics thinkers</vt:lpstr>
      <vt:lpstr>Professional ethics codes</vt:lpstr>
      <vt:lpstr>Professional ethics codes</vt:lpstr>
      <vt:lpstr>Professional ethics codes</vt:lpstr>
      <vt:lpstr>Professional codes of ethics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ethics thinkers in history</dc:title>
  <dc:creator>Microsoft Office User</dc:creator>
  <cp:lastModifiedBy>juser</cp:lastModifiedBy>
  <cp:revision>12</cp:revision>
  <dcterms:created xsi:type="dcterms:W3CDTF">2016-10-17T14:41:13Z</dcterms:created>
  <dcterms:modified xsi:type="dcterms:W3CDTF">2017-02-27T15:48:48Z</dcterms:modified>
</cp:coreProperties>
</file>