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sldIdLst>
    <p:sldId id="256" r:id="rId2"/>
    <p:sldId id="258" r:id="rId3"/>
    <p:sldId id="275" r:id="rId4"/>
    <p:sldId id="263" r:id="rId5"/>
    <p:sldId id="264" r:id="rId6"/>
    <p:sldId id="265" r:id="rId7"/>
    <p:sldId id="267" r:id="rId8"/>
    <p:sldId id="276" r:id="rId9"/>
    <p:sldId id="282" r:id="rId10"/>
    <p:sldId id="283" r:id="rId11"/>
    <p:sldId id="285" r:id="rId12"/>
    <p:sldId id="269" r:id="rId13"/>
    <p:sldId id="271" r:id="rId14"/>
    <p:sldId id="290" r:id="rId15"/>
    <p:sldId id="270" r:id="rId16"/>
    <p:sldId id="286" r:id="rId17"/>
    <p:sldId id="289" r:id="rId18"/>
    <p:sldId id="287" r:id="rId19"/>
    <p:sldId id="278" r:id="rId20"/>
    <p:sldId id="277" r:id="rId21"/>
    <p:sldId id="279" r:id="rId22"/>
    <p:sldId id="288" r:id="rId23"/>
    <p:sldId id="280" r:id="rId24"/>
    <p:sldId id="281" r:id="rId25"/>
    <p:sldId id="274"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836"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K%20Lambert\Write-up%20and%20Charts\Demographic%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K%20Lambert\Write-up%20and%20Charts\Demographic%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K%20Lambert\Write-up%20and%20Charts\Demographic%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K%20Lambert\Write-up%20and%20Charts\Demographic%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K%20Lambert\Write-up%20and%20Charts\PTO-LPI%20Scat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School Size</a:t>
            </a:r>
          </a:p>
        </c:rich>
      </c:tx>
      <c:layout/>
      <c:overlay val="0"/>
    </c:title>
    <c:autoTitleDeleted val="0"/>
    <c:plotArea>
      <c:layout/>
      <c:barChart>
        <c:barDir val="col"/>
        <c:grouping val="clustered"/>
        <c:varyColors val="0"/>
        <c:ser>
          <c:idx val="0"/>
          <c:order val="0"/>
          <c:invertIfNegative val="0"/>
          <c:dLbls>
            <c:dLblPos val="outEnd"/>
            <c:showLegendKey val="0"/>
            <c:showVal val="1"/>
            <c:showCatName val="0"/>
            <c:showSerName val="0"/>
            <c:showPercent val="0"/>
            <c:showBubbleSize val="0"/>
            <c:showLeaderLines val="0"/>
          </c:dLbls>
          <c:cat>
            <c:strRef>
              <c:f>'School Size'!$A$7:$A$10</c:f>
              <c:strCache>
                <c:ptCount val="4"/>
                <c:pt idx="0">
                  <c:v>1-300 students</c:v>
                </c:pt>
                <c:pt idx="1">
                  <c:v>301-600 students</c:v>
                </c:pt>
                <c:pt idx="2">
                  <c:v>601-900 students</c:v>
                </c:pt>
                <c:pt idx="3">
                  <c:v>901-1200 students</c:v>
                </c:pt>
              </c:strCache>
            </c:strRef>
          </c:cat>
          <c:val>
            <c:numRef>
              <c:f>'School Size'!$B$7:$B$10</c:f>
              <c:numCache>
                <c:formatCode>General</c:formatCode>
                <c:ptCount val="4"/>
                <c:pt idx="0">
                  <c:v>7</c:v>
                </c:pt>
                <c:pt idx="1">
                  <c:v>0</c:v>
                </c:pt>
                <c:pt idx="2">
                  <c:v>9</c:v>
                </c:pt>
                <c:pt idx="3">
                  <c:v>22</c:v>
                </c:pt>
              </c:numCache>
            </c:numRef>
          </c:val>
        </c:ser>
        <c:dLbls>
          <c:showLegendKey val="0"/>
          <c:showVal val="0"/>
          <c:showCatName val="0"/>
          <c:showSerName val="0"/>
          <c:showPercent val="0"/>
          <c:showBubbleSize val="0"/>
        </c:dLbls>
        <c:gapWidth val="150"/>
        <c:axId val="131041920"/>
        <c:axId val="41247104"/>
      </c:barChart>
      <c:catAx>
        <c:axId val="131041920"/>
        <c:scaling>
          <c:orientation val="minMax"/>
        </c:scaling>
        <c:delete val="0"/>
        <c:axPos val="b"/>
        <c:majorTickMark val="out"/>
        <c:minorTickMark val="none"/>
        <c:tickLblPos val="nextTo"/>
        <c:crossAx val="41247104"/>
        <c:crosses val="autoZero"/>
        <c:auto val="1"/>
        <c:lblAlgn val="ctr"/>
        <c:lblOffset val="100"/>
        <c:noMultiLvlLbl val="0"/>
      </c:catAx>
      <c:valAx>
        <c:axId val="41247104"/>
        <c:scaling>
          <c:orientation val="minMax"/>
        </c:scaling>
        <c:delete val="0"/>
        <c:axPos val="l"/>
        <c:majorGridlines/>
        <c:title>
          <c:tx>
            <c:rich>
              <a:bodyPr rot="-5400000" vert="horz"/>
              <a:lstStyle/>
              <a:p>
                <a:pPr>
                  <a:defRPr/>
                </a:pPr>
                <a:r>
                  <a:rPr lang="en-US"/>
                  <a:t>Frequency</a:t>
                </a:r>
              </a:p>
            </c:rich>
          </c:tx>
          <c:layout/>
          <c:overlay val="0"/>
        </c:title>
        <c:numFmt formatCode="General" sourceLinked="1"/>
        <c:majorTickMark val="out"/>
        <c:minorTickMark val="none"/>
        <c:tickLblPos val="nextTo"/>
        <c:crossAx val="13104192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Teacher Experience</a:t>
            </a:r>
          </a:p>
        </c:rich>
      </c:tx>
      <c:layout/>
      <c:overlay val="0"/>
    </c:title>
    <c:autoTitleDeleted val="0"/>
    <c:plotArea>
      <c:layout/>
      <c:barChart>
        <c:barDir val="col"/>
        <c:grouping val="clustered"/>
        <c:varyColors val="0"/>
        <c:ser>
          <c:idx val="0"/>
          <c:order val="0"/>
          <c:tx>
            <c:strRef>
              <c:f>'Teacher Experience'!$B$2</c:f>
              <c:strCache>
                <c:ptCount val="1"/>
                <c:pt idx="0">
                  <c:v>Total</c:v>
                </c:pt>
              </c:strCache>
            </c:strRef>
          </c:tx>
          <c:invertIfNegative val="0"/>
          <c:cat>
            <c:strRef>
              <c:f>'Teacher Experience'!$A$3:$A$7</c:f>
              <c:strCache>
                <c:ptCount val="5"/>
                <c:pt idx="0">
                  <c:v>1-5 years</c:v>
                </c:pt>
                <c:pt idx="1">
                  <c:v>6-10 years</c:v>
                </c:pt>
                <c:pt idx="2">
                  <c:v>10-15 years</c:v>
                </c:pt>
                <c:pt idx="3">
                  <c:v>16+ years</c:v>
                </c:pt>
                <c:pt idx="4">
                  <c:v>No Response</c:v>
                </c:pt>
              </c:strCache>
            </c:strRef>
          </c:cat>
          <c:val>
            <c:numRef>
              <c:f>'Teacher Experience'!$B$3:$B$7</c:f>
              <c:numCache>
                <c:formatCode>General</c:formatCode>
                <c:ptCount val="5"/>
                <c:pt idx="0">
                  <c:v>6</c:v>
                </c:pt>
                <c:pt idx="1">
                  <c:v>9</c:v>
                </c:pt>
                <c:pt idx="2">
                  <c:v>5</c:v>
                </c:pt>
                <c:pt idx="3">
                  <c:v>16</c:v>
                </c:pt>
                <c:pt idx="4">
                  <c:v>2</c:v>
                </c:pt>
              </c:numCache>
            </c:numRef>
          </c:val>
        </c:ser>
        <c:dLbls>
          <c:showLegendKey val="0"/>
          <c:showVal val="0"/>
          <c:showCatName val="0"/>
          <c:showSerName val="0"/>
          <c:showPercent val="0"/>
          <c:showBubbleSize val="0"/>
        </c:dLbls>
        <c:gapWidth val="150"/>
        <c:axId val="41027072"/>
        <c:axId val="41028608"/>
      </c:barChart>
      <c:catAx>
        <c:axId val="41027072"/>
        <c:scaling>
          <c:orientation val="minMax"/>
        </c:scaling>
        <c:delete val="0"/>
        <c:axPos val="b"/>
        <c:majorTickMark val="out"/>
        <c:minorTickMark val="none"/>
        <c:tickLblPos val="nextTo"/>
        <c:crossAx val="41028608"/>
        <c:crosses val="autoZero"/>
        <c:auto val="1"/>
        <c:lblAlgn val="ctr"/>
        <c:lblOffset val="100"/>
        <c:noMultiLvlLbl val="0"/>
      </c:catAx>
      <c:valAx>
        <c:axId val="41028608"/>
        <c:scaling>
          <c:orientation val="minMax"/>
        </c:scaling>
        <c:delete val="0"/>
        <c:axPos val="l"/>
        <c:majorGridlines/>
        <c:title>
          <c:tx>
            <c:rich>
              <a:bodyPr rot="-5400000" vert="horz"/>
              <a:lstStyle/>
              <a:p>
                <a:pPr>
                  <a:defRPr/>
                </a:pPr>
                <a:r>
                  <a:rPr lang="en-US"/>
                  <a:t>Frequency</a:t>
                </a:r>
              </a:p>
            </c:rich>
          </c:tx>
          <c:layout/>
          <c:overlay val="0"/>
        </c:title>
        <c:numFmt formatCode="General" sourceLinked="1"/>
        <c:majorTickMark val="out"/>
        <c:minorTickMark val="none"/>
        <c:tickLblPos val="nextTo"/>
        <c:crossAx val="4102707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Grade</a:t>
            </a:r>
            <a:r>
              <a:rPr lang="en-US" baseline="0"/>
              <a:t> Taught</a:t>
            </a:r>
            <a:endParaRPr lang="en-US"/>
          </a:p>
        </c:rich>
      </c:tx>
      <c:layout/>
      <c:overlay val="0"/>
    </c:title>
    <c:autoTitleDeleted val="0"/>
    <c:plotArea>
      <c:layout/>
      <c:barChart>
        <c:barDir val="col"/>
        <c:grouping val="clustered"/>
        <c:varyColors val="0"/>
        <c:ser>
          <c:idx val="0"/>
          <c:order val="0"/>
          <c:tx>
            <c:strRef>
              <c:f>'Grade Taught'!$B$2</c:f>
              <c:strCache>
                <c:ptCount val="1"/>
                <c:pt idx="0">
                  <c:v>Total</c:v>
                </c:pt>
              </c:strCache>
            </c:strRef>
          </c:tx>
          <c:invertIfNegative val="0"/>
          <c:dLbls>
            <c:dLblPos val="outEnd"/>
            <c:showLegendKey val="0"/>
            <c:showVal val="1"/>
            <c:showCatName val="0"/>
            <c:showSerName val="0"/>
            <c:showPercent val="0"/>
            <c:showBubbleSize val="0"/>
            <c:showLeaderLines val="0"/>
          </c:dLbls>
          <c:cat>
            <c:strRef>
              <c:f>'Grade Taught'!$A$3:$A$9</c:f>
              <c:strCache>
                <c:ptCount val="7"/>
                <c:pt idx="0">
                  <c:v>Pre-K</c:v>
                </c:pt>
                <c:pt idx="1">
                  <c:v>Kindergarten</c:v>
                </c:pt>
                <c:pt idx="2">
                  <c:v>1st Grade</c:v>
                </c:pt>
                <c:pt idx="3">
                  <c:v>2nd Grade</c:v>
                </c:pt>
                <c:pt idx="4">
                  <c:v>3rd Grade</c:v>
                </c:pt>
                <c:pt idx="5">
                  <c:v>4th Grade</c:v>
                </c:pt>
                <c:pt idx="6">
                  <c:v>No Response</c:v>
                </c:pt>
              </c:strCache>
            </c:strRef>
          </c:cat>
          <c:val>
            <c:numRef>
              <c:f>'Grade Taught'!$B$3:$B$9</c:f>
              <c:numCache>
                <c:formatCode>General</c:formatCode>
                <c:ptCount val="7"/>
                <c:pt idx="0">
                  <c:v>5</c:v>
                </c:pt>
                <c:pt idx="1">
                  <c:v>7</c:v>
                </c:pt>
                <c:pt idx="2">
                  <c:v>11</c:v>
                </c:pt>
                <c:pt idx="3">
                  <c:v>9</c:v>
                </c:pt>
                <c:pt idx="4">
                  <c:v>2</c:v>
                </c:pt>
                <c:pt idx="5">
                  <c:v>2</c:v>
                </c:pt>
                <c:pt idx="6">
                  <c:v>2</c:v>
                </c:pt>
              </c:numCache>
            </c:numRef>
          </c:val>
        </c:ser>
        <c:dLbls>
          <c:showLegendKey val="0"/>
          <c:showVal val="0"/>
          <c:showCatName val="0"/>
          <c:showSerName val="0"/>
          <c:showPercent val="0"/>
          <c:showBubbleSize val="0"/>
        </c:dLbls>
        <c:gapWidth val="150"/>
        <c:axId val="41047168"/>
        <c:axId val="41048704"/>
      </c:barChart>
      <c:catAx>
        <c:axId val="41047168"/>
        <c:scaling>
          <c:orientation val="minMax"/>
        </c:scaling>
        <c:delete val="0"/>
        <c:axPos val="b"/>
        <c:majorTickMark val="out"/>
        <c:minorTickMark val="none"/>
        <c:tickLblPos val="nextTo"/>
        <c:crossAx val="41048704"/>
        <c:crosses val="autoZero"/>
        <c:auto val="1"/>
        <c:lblAlgn val="ctr"/>
        <c:lblOffset val="100"/>
        <c:noMultiLvlLbl val="0"/>
      </c:catAx>
      <c:valAx>
        <c:axId val="41048704"/>
        <c:scaling>
          <c:orientation val="minMax"/>
        </c:scaling>
        <c:delete val="0"/>
        <c:axPos val="l"/>
        <c:majorGridlines/>
        <c:title>
          <c:tx>
            <c:rich>
              <a:bodyPr rot="-5400000" vert="horz"/>
              <a:lstStyle/>
              <a:p>
                <a:pPr>
                  <a:defRPr/>
                </a:pPr>
                <a:r>
                  <a:rPr lang="en-US"/>
                  <a:t>Frequency</a:t>
                </a:r>
              </a:p>
            </c:rich>
          </c:tx>
          <c:layout/>
          <c:overlay val="0"/>
        </c:title>
        <c:numFmt formatCode="General" sourceLinked="1"/>
        <c:majorTickMark val="out"/>
        <c:minorTickMark val="none"/>
        <c:tickLblPos val="nextTo"/>
        <c:crossAx val="4104716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Teacher Gender</a:t>
            </a:r>
          </a:p>
        </c:rich>
      </c:tx>
      <c:layout/>
      <c:overlay val="0"/>
    </c:title>
    <c:autoTitleDeleted val="0"/>
    <c:plotArea>
      <c:layout/>
      <c:barChart>
        <c:barDir val="col"/>
        <c:grouping val="clustered"/>
        <c:varyColors val="0"/>
        <c:ser>
          <c:idx val="0"/>
          <c:order val="0"/>
          <c:invertIfNegative val="0"/>
          <c:dLbls>
            <c:dLblPos val="outEnd"/>
            <c:showLegendKey val="0"/>
            <c:showVal val="1"/>
            <c:showCatName val="0"/>
            <c:showSerName val="0"/>
            <c:showPercent val="0"/>
            <c:showBubbleSize val="0"/>
            <c:showLeaderLines val="0"/>
          </c:dLbls>
          <c:cat>
            <c:strRef>
              <c:f>'Teacher Gender'!$A$3:$A$5</c:f>
              <c:strCache>
                <c:ptCount val="3"/>
                <c:pt idx="0">
                  <c:v>Female</c:v>
                </c:pt>
                <c:pt idx="1">
                  <c:v>Male</c:v>
                </c:pt>
                <c:pt idx="2">
                  <c:v>No Response</c:v>
                </c:pt>
              </c:strCache>
            </c:strRef>
          </c:cat>
          <c:val>
            <c:numRef>
              <c:f>'Teacher Gender'!$B$3:$B$5</c:f>
              <c:numCache>
                <c:formatCode>General</c:formatCode>
                <c:ptCount val="3"/>
                <c:pt idx="0">
                  <c:v>34</c:v>
                </c:pt>
                <c:pt idx="1">
                  <c:v>1</c:v>
                </c:pt>
                <c:pt idx="2">
                  <c:v>3</c:v>
                </c:pt>
              </c:numCache>
            </c:numRef>
          </c:val>
        </c:ser>
        <c:dLbls>
          <c:showLegendKey val="0"/>
          <c:showVal val="0"/>
          <c:showCatName val="0"/>
          <c:showSerName val="0"/>
          <c:showPercent val="0"/>
          <c:showBubbleSize val="0"/>
        </c:dLbls>
        <c:gapWidth val="150"/>
        <c:axId val="42602880"/>
        <c:axId val="42604416"/>
      </c:barChart>
      <c:catAx>
        <c:axId val="42602880"/>
        <c:scaling>
          <c:orientation val="minMax"/>
        </c:scaling>
        <c:delete val="0"/>
        <c:axPos val="b"/>
        <c:majorTickMark val="out"/>
        <c:minorTickMark val="none"/>
        <c:tickLblPos val="nextTo"/>
        <c:crossAx val="42604416"/>
        <c:crosses val="autoZero"/>
        <c:auto val="1"/>
        <c:lblAlgn val="ctr"/>
        <c:lblOffset val="100"/>
        <c:noMultiLvlLbl val="0"/>
      </c:catAx>
      <c:valAx>
        <c:axId val="42604416"/>
        <c:scaling>
          <c:orientation val="minMax"/>
        </c:scaling>
        <c:delete val="0"/>
        <c:axPos val="l"/>
        <c:majorGridlines/>
        <c:title>
          <c:tx>
            <c:rich>
              <a:bodyPr rot="-5400000" vert="horz"/>
              <a:lstStyle/>
              <a:p>
                <a:pPr>
                  <a:defRPr/>
                </a:pPr>
                <a:r>
                  <a:rPr lang="en-US"/>
                  <a:t>Frequency</a:t>
                </a:r>
              </a:p>
            </c:rich>
          </c:tx>
          <c:layout/>
          <c:overlay val="0"/>
        </c:title>
        <c:numFmt formatCode="General" sourceLinked="1"/>
        <c:majorTickMark val="out"/>
        <c:minorTickMark val="none"/>
        <c:tickLblPos val="nextTo"/>
        <c:crossAx val="4260288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lineMarker"/>
        <c:varyColors val="0"/>
        <c:ser>
          <c:idx val="0"/>
          <c:order val="0"/>
          <c:tx>
            <c:strRef>
              <c:f>Scatter!$B$1</c:f>
              <c:strCache>
                <c:ptCount val="1"/>
                <c:pt idx="0">
                  <c:v>LPI Total Score</c:v>
                </c:pt>
              </c:strCache>
            </c:strRef>
          </c:tx>
          <c:spPr>
            <a:ln w="47625">
              <a:noFill/>
            </a:ln>
          </c:spPr>
          <c:marker>
            <c:symbol val="circle"/>
            <c:size val="5"/>
            <c:spPr>
              <a:solidFill>
                <a:schemeClr val="tx1"/>
              </a:solidFill>
              <a:ln>
                <a:noFill/>
              </a:ln>
            </c:spPr>
          </c:marker>
          <c:trendline>
            <c:trendlineType val="linear"/>
            <c:backward val="0.5"/>
            <c:dispRSqr val="0"/>
            <c:dispEq val="0"/>
          </c:trendline>
          <c:xVal>
            <c:numRef>
              <c:f>Scatter!$A$2:$A$39</c:f>
              <c:numCache>
                <c:formatCode>General</c:formatCode>
                <c:ptCount val="38"/>
                <c:pt idx="0">
                  <c:v>3.2</c:v>
                </c:pt>
                <c:pt idx="1">
                  <c:v>2.72</c:v>
                </c:pt>
                <c:pt idx="2">
                  <c:v>3.42</c:v>
                </c:pt>
                <c:pt idx="3">
                  <c:v>3.22</c:v>
                </c:pt>
                <c:pt idx="4">
                  <c:v>2.71</c:v>
                </c:pt>
                <c:pt idx="5">
                  <c:v>3.11</c:v>
                </c:pt>
                <c:pt idx="6">
                  <c:v>2.4</c:v>
                </c:pt>
                <c:pt idx="7">
                  <c:v>3.3099999999999987</c:v>
                </c:pt>
                <c:pt idx="8">
                  <c:v>2.65</c:v>
                </c:pt>
                <c:pt idx="9">
                  <c:v>2.9699999999999998</c:v>
                </c:pt>
                <c:pt idx="10">
                  <c:v>2.8</c:v>
                </c:pt>
                <c:pt idx="11">
                  <c:v>2.62</c:v>
                </c:pt>
                <c:pt idx="12">
                  <c:v>2.3199999999999985</c:v>
                </c:pt>
                <c:pt idx="13">
                  <c:v>2.54</c:v>
                </c:pt>
                <c:pt idx="14">
                  <c:v>3.54</c:v>
                </c:pt>
                <c:pt idx="15">
                  <c:v>2.77</c:v>
                </c:pt>
                <c:pt idx="16">
                  <c:v>2.92</c:v>
                </c:pt>
                <c:pt idx="17">
                  <c:v>3.4099999999999997</c:v>
                </c:pt>
                <c:pt idx="18">
                  <c:v>3.51</c:v>
                </c:pt>
                <c:pt idx="19">
                  <c:v>2.9899999999999998</c:v>
                </c:pt>
                <c:pt idx="20">
                  <c:v>3.63</c:v>
                </c:pt>
                <c:pt idx="21">
                  <c:v>2.9099999999999997</c:v>
                </c:pt>
                <c:pt idx="22">
                  <c:v>3.5</c:v>
                </c:pt>
                <c:pt idx="23">
                  <c:v>3.17</c:v>
                </c:pt>
                <c:pt idx="24">
                  <c:v>3.59</c:v>
                </c:pt>
                <c:pt idx="25">
                  <c:v>3.05</c:v>
                </c:pt>
                <c:pt idx="26">
                  <c:v>3.77</c:v>
                </c:pt>
                <c:pt idx="27">
                  <c:v>2.9299999999999997</c:v>
                </c:pt>
                <c:pt idx="28">
                  <c:v>3.27</c:v>
                </c:pt>
                <c:pt idx="29">
                  <c:v>3.7600000000000002</c:v>
                </c:pt>
                <c:pt idx="30">
                  <c:v>3.17</c:v>
                </c:pt>
                <c:pt idx="31">
                  <c:v>3.25</c:v>
                </c:pt>
                <c:pt idx="32">
                  <c:v>3.55</c:v>
                </c:pt>
                <c:pt idx="33">
                  <c:v>3.3099999999999987</c:v>
                </c:pt>
                <c:pt idx="34">
                  <c:v>3.57</c:v>
                </c:pt>
                <c:pt idx="35">
                  <c:v>3.36</c:v>
                </c:pt>
                <c:pt idx="36">
                  <c:v>3.5</c:v>
                </c:pt>
                <c:pt idx="37">
                  <c:v>2.82</c:v>
                </c:pt>
              </c:numCache>
            </c:numRef>
          </c:xVal>
          <c:yVal>
            <c:numRef>
              <c:f>Scatter!$B$2:$B$39</c:f>
              <c:numCache>
                <c:formatCode>General</c:formatCode>
                <c:ptCount val="38"/>
                <c:pt idx="0">
                  <c:v>8.33</c:v>
                </c:pt>
                <c:pt idx="1">
                  <c:v>4.75</c:v>
                </c:pt>
                <c:pt idx="2">
                  <c:v>7.87</c:v>
                </c:pt>
                <c:pt idx="3">
                  <c:v>8.57</c:v>
                </c:pt>
                <c:pt idx="4">
                  <c:v>5.17</c:v>
                </c:pt>
                <c:pt idx="5">
                  <c:v>8.7299999999999986</c:v>
                </c:pt>
                <c:pt idx="6">
                  <c:v>4.5</c:v>
                </c:pt>
                <c:pt idx="7">
                  <c:v>10</c:v>
                </c:pt>
                <c:pt idx="8">
                  <c:v>7.33</c:v>
                </c:pt>
                <c:pt idx="9">
                  <c:v>9.93</c:v>
                </c:pt>
                <c:pt idx="10">
                  <c:v>7.9700000000000024</c:v>
                </c:pt>
                <c:pt idx="11">
                  <c:v>7.14</c:v>
                </c:pt>
                <c:pt idx="12">
                  <c:v>3.5</c:v>
                </c:pt>
                <c:pt idx="13">
                  <c:v>6.17</c:v>
                </c:pt>
                <c:pt idx="14">
                  <c:v>8.629999999999999</c:v>
                </c:pt>
                <c:pt idx="15">
                  <c:v>7.23</c:v>
                </c:pt>
                <c:pt idx="16">
                  <c:v>6.53</c:v>
                </c:pt>
                <c:pt idx="17">
                  <c:v>7.17</c:v>
                </c:pt>
                <c:pt idx="18">
                  <c:v>9.27</c:v>
                </c:pt>
                <c:pt idx="19">
                  <c:v>4.45</c:v>
                </c:pt>
                <c:pt idx="20">
                  <c:v>6.6</c:v>
                </c:pt>
                <c:pt idx="21">
                  <c:v>8.7299999999999986</c:v>
                </c:pt>
                <c:pt idx="22">
                  <c:v>10</c:v>
                </c:pt>
                <c:pt idx="23">
                  <c:v>9.5</c:v>
                </c:pt>
                <c:pt idx="24">
                  <c:v>9.1</c:v>
                </c:pt>
                <c:pt idx="25">
                  <c:v>5.87</c:v>
                </c:pt>
                <c:pt idx="26">
                  <c:v>10</c:v>
                </c:pt>
                <c:pt idx="27">
                  <c:v>8.2299999999999986</c:v>
                </c:pt>
                <c:pt idx="28">
                  <c:v>8.620000000000001</c:v>
                </c:pt>
                <c:pt idx="29">
                  <c:v>10</c:v>
                </c:pt>
                <c:pt idx="30">
                  <c:v>9.5300000000000011</c:v>
                </c:pt>
                <c:pt idx="31">
                  <c:v>7.55</c:v>
                </c:pt>
                <c:pt idx="32">
                  <c:v>9.5300000000000011</c:v>
                </c:pt>
                <c:pt idx="33">
                  <c:v>8.4</c:v>
                </c:pt>
                <c:pt idx="34">
                  <c:v>8.8000000000000007</c:v>
                </c:pt>
                <c:pt idx="35">
                  <c:v>5.63</c:v>
                </c:pt>
                <c:pt idx="36">
                  <c:v>9.27</c:v>
                </c:pt>
                <c:pt idx="37">
                  <c:v>8.9700000000000006</c:v>
                </c:pt>
              </c:numCache>
            </c:numRef>
          </c:yVal>
          <c:smooth val="0"/>
        </c:ser>
        <c:dLbls>
          <c:showLegendKey val="0"/>
          <c:showVal val="0"/>
          <c:showCatName val="0"/>
          <c:showSerName val="0"/>
          <c:showPercent val="0"/>
          <c:showBubbleSize val="0"/>
        </c:dLbls>
        <c:axId val="129636608"/>
        <c:axId val="129642880"/>
      </c:scatterChart>
      <c:valAx>
        <c:axId val="129636608"/>
        <c:scaling>
          <c:orientation val="minMax"/>
          <c:min val="1"/>
        </c:scaling>
        <c:delete val="0"/>
        <c:axPos val="b"/>
        <c:title>
          <c:tx>
            <c:rich>
              <a:bodyPr/>
              <a:lstStyle/>
              <a:p>
                <a:pPr>
                  <a:defRPr sz="1100">
                    <a:latin typeface="Times New Roman"/>
                    <a:cs typeface="Times New Roman"/>
                  </a:defRPr>
                </a:pPr>
                <a:r>
                  <a:rPr lang="en-US" sz="1100">
                    <a:latin typeface="Times New Roman"/>
                    <a:cs typeface="Times New Roman"/>
                  </a:rPr>
                  <a:t>PTO Total Score</a:t>
                </a:r>
              </a:p>
            </c:rich>
          </c:tx>
          <c:layout/>
          <c:overlay val="0"/>
        </c:title>
        <c:numFmt formatCode="General" sourceLinked="1"/>
        <c:majorTickMark val="out"/>
        <c:minorTickMark val="none"/>
        <c:tickLblPos val="nextTo"/>
        <c:txPr>
          <a:bodyPr/>
          <a:lstStyle/>
          <a:p>
            <a:pPr>
              <a:defRPr sz="1100">
                <a:latin typeface="Times New Roman"/>
                <a:cs typeface="Times New Roman"/>
              </a:defRPr>
            </a:pPr>
            <a:endParaRPr lang="en-US"/>
          </a:p>
        </c:txPr>
        <c:crossAx val="129642880"/>
        <c:crosses val="autoZero"/>
        <c:crossBetween val="midCat"/>
        <c:majorUnit val="1"/>
      </c:valAx>
      <c:valAx>
        <c:axId val="129642880"/>
        <c:scaling>
          <c:orientation val="minMax"/>
          <c:max val="10"/>
        </c:scaling>
        <c:delete val="0"/>
        <c:axPos val="l"/>
        <c:title>
          <c:tx>
            <c:rich>
              <a:bodyPr rot="-5400000" vert="horz"/>
              <a:lstStyle/>
              <a:p>
                <a:pPr>
                  <a:defRPr sz="1100">
                    <a:latin typeface="Times New Roman"/>
                    <a:cs typeface="Times New Roman"/>
                  </a:defRPr>
                </a:pPr>
                <a:r>
                  <a:rPr lang="en-US" sz="1100">
                    <a:latin typeface="Times New Roman"/>
                    <a:cs typeface="Times New Roman"/>
                  </a:rPr>
                  <a:t>LPI Total Score</a:t>
                </a:r>
              </a:p>
            </c:rich>
          </c:tx>
          <c:layout/>
          <c:overlay val="0"/>
        </c:title>
        <c:numFmt formatCode="General" sourceLinked="1"/>
        <c:majorTickMark val="out"/>
        <c:minorTickMark val="none"/>
        <c:tickLblPos val="nextTo"/>
        <c:txPr>
          <a:bodyPr/>
          <a:lstStyle/>
          <a:p>
            <a:pPr>
              <a:defRPr sz="1100">
                <a:latin typeface="Times New Roman"/>
                <a:cs typeface="Times New Roman"/>
              </a:defRPr>
            </a:pPr>
            <a:endParaRPr lang="en-US"/>
          </a:p>
        </c:txPr>
        <c:crossAx val="129636608"/>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82742"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514" y="1"/>
            <a:ext cx="2982742" cy="465621"/>
          </a:xfrm>
          <a:prstGeom prst="rect">
            <a:avLst/>
          </a:prstGeom>
        </p:spPr>
        <p:txBody>
          <a:bodyPr vert="horz" lIns="91440" tIns="45720" rIns="91440" bIns="45720" rtlCol="0"/>
          <a:lstStyle>
            <a:lvl1pPr algn="r">
              <a:defRPr sz="1200"/>
            </a:lvl1pPr>
          </a:lstStyle>
          <a:p>
            <a:fld id="{6A86E4DB-D60C-49BD-89C9-47D9EE4C34BB}" type="datetimeFigureOut">
              <a:rPr lang="en-US" smtClean="0"/>
              <a:pPr/>
              <a:t>6/24/2018</a:t>
            </a:fld>
            <a:endParaRPr lang="en-US"/>
          </a:p>
        </p:txBody>
      </p:sp>
      <p:sp>
        <p:nvSpPr>
          <p:cNvPr id="4" name="Slide Image Placeholder 3"/>
          <p:cNvSpPr>
            <a:spLocks noGrp="1" noRot="1" noChangeAspect="1"/>
          </p:cNvSpPr>
          <p:nvPr>
            <p:ph type="sldImg" idx="2"/>
          </p:nvPr>
        </p:nvSpPr>
        <p:spPr>
          <a:xfrm>
            <a:off x="1116013" y="696913"/>
            <a:ext cx="4649787" cy="34877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805" y="4416192"/>
            <a:ext cx="5504204" cy="41825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181"/>
            <a:ext cx="2982742" cy="4656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181"/>
            <a:ext cx="2982742" cy="465621"/>
          </a:xfrm>
          <a:prstGeom prst="rect">
            <a:avLst/>
          </a:prstGeom>
        </p:spPr>
        <p:txBody>
          <a:bodyPr vert="horz" lIns="91440" tIns="45720" rIns="91440" bIns="45720" rtlCol="0" anchor="b"/>
          <a:lstStyle>
            <a:lvl1pPr algn="r">
              <a:defRPr sz="1200"/>
            </a:lvl1pPr>
          </a:lstStyle>
          <a:p>
            <a:fld id="{129BC364-A30C-4658-BDDC-F98EA990A1C6}" type="slidenum">
              <a:rPr lang="en-US" smtClean="0"/>
              <a:pPr/>
              <a:t>‹#›</a:t>
            </a:fld>
            <a:endParaRPr lang="en-US"/>
          </a:p>
        </p:txBody>
      </p:sp>
    </p:spTree>
    <p:extLst>
      <p:ext uri="{BB962C8B-B14F-4D97-AF65-F5344CB8AC3E}">
        <p14:creationId xmlns:p14="http://schemas.microsoft.com/office/powerpoint/2010/main" val="754709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38D5B7-BF49-4F8A-B9DD-833C09BAF97E}"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F370B-6E84-4945-879B-84903892D68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2174F-37AC-4CE5-A6EC-20DB21392C35}"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F370B-6E84-4945-879B-84903892D6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BCA885-2770-4A8D-8037-85BD5D0173E9}"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F370B-6E84-4945-879B-84903892D6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0C529-D0BF-4CC5-9D71-2B51A3760C3C}"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F370B-6E84-4945-879B-84903892D6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89AD3-7252-4E24-BE44-EEE0BB459779}"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F370B-6E84-4945-879B-84903892D68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E669AE-9AE8-4F66-9397-B118667680C5}" type="datetime1">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F370B-6E84-4945-879B-84903892D6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7ED5F0-6FD2-4B90-9B6D-F2AE5F9B4A54}" type="datetime1">
              <a:rPr lang="en-US" smtClean="0"/>
              <a:pPr/>
              <a:t>6/24/2018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F370B-6E84-4945-879B-84903892D68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622F-6593-4FFC-97EF-366BEE895C5E}" type="datetime1">
              <a:rPr lang="en-US" smtClean="0"/>
              <a:pPr/>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F370B-6E84-4945-879B-84903892D6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593B0-ADE5-4189-BBF9-BED23E50887D}" type="datetime1">
              <a:rPr lang="en-US" smtClean="0"/>
              <a:pPr/>
              <a:t>6/24/2018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F370B-6E84-4945-879B-84903892D6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3A670-554E-4243-87DE-026B4ABB9E59}" type="datetime1">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F370B-6E84-4945-879B-84903892D68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D0908-366F-4683-8A0B-CC52DBFDF395}" type="datetime1">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F370B-6E84-4945-879B-84903892D6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90CF4E9-E8EC-4E49-AED8-C0151CF642CA}" type="datetime1">
              <a:rPr lang="en-US" smtClean="0"/>
              <a:pPr/>
              <a:t>6/24/2018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F2F370B-6E84-4945-879B-84903892D6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ypaperhub.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media.wiley.com/assets/463/74/lc_jb_appendix.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New Principal Leadership </a:t>
            </a:r>
            <a:br>
              <a:rPr lang="en-US" sz="4000" dirty="0" smtClean="0"/>
            </a:br>
            <a:r>
              <a:rPr lang="en-US" sz="4000" dirty="0" smtClean="0"/>
              <a:t>&amp; Teacher Morale </a:t>
            </a:r>
            <a:endParaRPr lang="en-US" sz="4000" dirty="0"/>
          </a:p>
        </p:txBody>
      </p:sp>
      <p:sp>
        <p:nvSpPr>
          <p:cNvPr id="3" name="Subtitle 2"/>
          <p:cNvSpPr>
            <a:spLocks noGrp="1"/>
          </p:cNvSpPr>
          <p:nvPr>
            <p:ph type="subTitle" idx="1"/>
          </p:nvPr>
        </p:nvSpPr>
        <p:spPr/>
        <p:txBody>
          <a:bodyPr>
            <a:noAutofit/>
          </a:bodyPr>
          <a:lstStyle/>
          <a:p>
            <a:r>
              <a:rPr lang="en-US" sz="2000" dirty="0" smtClean="0">
                <a:latin typeface="Bahnschrift SemiBold" panose="020B0502040204020203" pitchFamily="34" charset="0"/>
              </a:rPr>
              <a:t>PRODUCT OF </a:t>
            </a:r>
            <a:r>
              <a:rPr lang="en-US" sz="2000" dirty="0" smtClean="0">
                <a:latin typeface="Bahnschrift SemiBold" panose="020B0502040204020203" pitchFamily="34" charset="0"/>
                <a:hlinkClick r:id="rId2"/>
              </a:rPr>
              <a:t>HTTPS://MYPAPERHUB.COM</a:t>
            </a:r>
            <a:endParaRPr lang="en-US" sz="2000" dirty="0" smtClean="0">
              <a:latin typeface="Bahnschrift SemiBold" panose="020B0502040204020203" pitchFamily="34" charset="0"/>
            </a:endParaRPr>
          </a:p>
          <a:p>
            <a:r>
              <a:rPr lang="en-US" sz="2000" dirty="0" smtClean="0"/>
              <a:t>801 </a:t>
            </a:r>
            <a:r>
              <a:rPr lang="en-US" sz="2000" dirty="0"/>
              <a:t>North 34th Street, 3rd floor Seattle, WA 98103 </a:t>
            </a:r>
            <a:endParaRPr lang="en-US" sz="2000" dirty="0" smtClean="0"/>
          </a:p>
          <a:p>
            <a:endParaRPr lang="en-US" sz="2000" dirty="0"/>
          </a:p>
          <a:p>
            <a:r>
              <a:rPr lang="en-US" sz="2000" dirty="0" smtClean="0"/>
              <a:t>DISCLAIMER</a:t>
            </a:r>
          </a:p>
          <a:p>
            <a:endParaRPr lang="en-US" sz="2000" dirty="0"/>
          </a:p>
          <a:p>
            <a:r>
              <a:rPr lang="en-US" sz="2000" dirty="0" smtClean="0"/>
              <a:t> </a:t>
            </a:r>
            <a:r>
              <a:rPr lang="en-US" sz="2000" dirty="0"/>
              <a:t>This Sample paper should be used for reference purposes </a:t>
            </a:r>
            <a:r>
              <a:rPr lang="en-US" sz="2000" dirty="0" smtClean="0"/>
              <a:t>only.</a:t>
            </a:r>
          </a:p>
          <a:p>
            <a:endParaRPr lang="en-US" sz="2000" dirty="0">
              <a:latin typeface="Bahnschrift SemiBold" panose="020B0502040204020203" pitchFamily="34" charset="0"/>
            </a:endParaRPr>
          </a:p>
          <a:p>
            <a:endParaRPr lang="en-US" sz="2000" smtClean="0">
              <a:latin typeface="Bahnschrift SemiBold" panose="020B0502040204020203" pitchFamily="34" charset="0"/>
            </a:endParaRPr>
          </a:p>
          <a:p>
            <a:endParaRPr lang="en-US" sz="2000" dirty="0" smtClean="0">
              <a:latin typeface="Bahnschrift SemiBold" panose="020B0502040204020203" pitchFamily="34" charset="0"/>
            </a:endParaRPr>
          </a:p>
        </p:txBody>
      </p:sp>
      <p:sp>
        <p:nvSpPr>
          <p:cNvPr id="4" name="Slide Number Placeholder 3"/>
          <p:cNvSpPr>
            <a:spLocks noGrp="1"/>
          </p:cNvSpPr>
          <p:nvPr>
            <p:ph type="sldNum" sz="quarter" idx="12"/>
          </p:nvPr>
        </p:nvSpPr>
        <p:spPr/>
        <p:txBody>
          <a:bodyPr/>
          <a:lstStyle/>
          <a:p>
            <a:fld id="{3F2F370B-6E84-4945-879B-84903892D68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Quantitative Data Analysis </a:t>
            </a:r>
            <a:endParaRPr lang="en-US" dirty="0"/>
          </a:p>
        </p:txBody>
      </p:sp>
      <p:graphicFrame>
        <p:nvGraphicFramePr>
          <p:cNvPr id="4" name="Content Placeholder 3"/>
          <p:cNvGraphicFramePr>
            <a:graphicFrameLocks noGrp="1" noChangeAspect="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F2F370B-6E84-4945-879B-84903892D68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Quantitative Data Analysis </a:t>
            </a:r>
            <a:endParaRPr lang="en-US" dirty="0"/>
          </a:p>
        </p:txBody>
      </p:sp>
      <p:graphicFrame>
        <p:nvGraphicFramePr>
          <p:cNvPr id="4" name="Content Placeholder 3"/>
          <p:cNvGraphicFramePr>
            <a:graphicFrameLocks noGrp="1" noChangeAspect="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F2F370B-6E84-4945-879B-84903892D68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Collection Procedures </a:t>
            </a:r>
            <a:endParaRPr lang="en-US" dirty="0"/>
          </a:p>
        </p:txBody>
      </p:sp>
      <p:sp>
        <p:nvSpPr>
          <p:cNvPr id="3" name="Content Placeholder 2"/>
          <p:cNvSpPr>
            <a:spLocks noGrp="1"/>
          </p:cNvSpPr>
          <p:nvPr>
            <p:ph idx="1"/>
          </p:nvPr>
        </p:nvSpPr>
        <p:spPr/>
        <p:txBody>
          <a:bodyPr>
            <a:normAutofit lnSpcReduction="10000"/>
          </a:bodyPr>
          <a:lstStyle/>
          <a:p>
            <a:r>
              <a:rPr lang="en-US" dirty="0" smtClean="0"/>
              <a:t>Permission</a:t>
            </a:r>
          </a:p>
          <a:p>
            <a:pPr lvl="1"/>
            <a:r>
              <a:rPr lang="en-US" dirty="0" smtClean="0"/>
              <a:t>Permission to perform the study was first obtained from each of the school district.</a:t>
            </a:r>
          </a:p>
          <a:p>
            <a:pPr lvl="1"/>
            <a:r>
              <a:rPr lang="en-US" dirty="0" smtClean="0"/>
              <a:t>The Superintendent and Principal provided approval before teachers were contacted. </a:t>
            </a:r>
          </a:p>
          <a:p>
            <a:r>
              <a:rPr lang="en-US" dirty="0" smtClean="0"/>
              <a:t>Teacher Contact:</a:t>
            </a:r>
          </a:p>
          <a:p>
            <a:pPr lvl="1"/>
            <a:r>
              <a:rPr lang="en-US" dirty="0" smtClean="0"/>
              <a:t>Teachers received </a:t>
            </a:r>
            <a:r>
              <a:rPr lang="en-US" dirty="0"/>
              <a:t>both the LPI Observer survey and </a:t>
            </a:r>
            <a:r>
              <a:rPr lang="en-US" dirty="0" smtClean="0"/>
              <a:t>PTO survey by mail and were provided with a return envelop and postage.</a:t>
            </a:r>
          </a:p>
          <a:p>
            <a:pPr lvl="1"/>
            <a:r>
              <a:rPr lang="en-US" dirty="0" smtClean="0"/>
              <a:t>Participants were provided with an incentive </a:t>
            </a:r>
          </a:p>
          <a:p>
            <a:pPr lvl="1"/>
            <a:r>
              <a:rPr lang="en-US" dirty="0" smtClean="0"/>
              <a:t>Participating schools received two follow up reminder emails </a:t>
            </a:r>
          </a:p>
          <a:p>
            <a:pPr lvl="1"/>
            <a:r>
              <a:rPr lang="en-US" dirty="0" smtClean="0"/>
              <a:t>Participants were instructed that their survey should be returned by March 24, 2014</a:t>
            </a:r>
            <a:r>
              <a:rPr lang="en-US" dirty="0"/>
              <a:t>. </a:t>
            </a:r>
            <a:endParaRPr lang="en-US" dirty="0" smtClean="0"/>
          </a:p>
          <a:p>
            <a:r>
              <a:rPr lang="en-US" dirty="0" smtClean="0"/>
              <a:t>Data Collection </a:t>
            </a:r>
          </a:p>
          <a:p>
            <a:pPr lvl="1"/>
            <a:r>
              <a:rPr lang="en-US" dirty="0" smtClean="0"/>
              <a:t>Schools responses were coded </a:t>
            </a:r>
            <a:r>
              <a:rPr lang="en-US" dirty="0"/>
              <a:t>using numbers 1-6 </a:t>
            </a:r>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Participants were not deceptive with their answers, and that the participants answered questions honestly and to the best of their ability. </a:t>
            </a:r>
          </a:p>
          <a:p>
            <a:endParaRPr lang="en-US" dirty="0" smtClean="0"/>
          </a:p>
          <a:p>
            <a:r>
              <a:rPr lang="en-US" dirty="0" smtClean="0"/>
              <a:t>The participants were provided with time (two weeks) and privacy to complete the survey. </a:t>
            </a:r>
          </a:p>
          <a:p>
            <a:endParaRPr lang="en-US" dirty="0" smtClean="0"/>
          </a:p>
          <a:p>
            <a:r>
              <a:rPr lang="en-US" dirty="0" smtClean="0"/>
              <a:t>The surveys were submitted anonymously with no personally identifying information.</a:t>
            </a:r>
          </a:p>
          <a:p>
            <a:endParaRPr lang="en-US" dirty="0" smtClean="0"/>
          </a:p>
          <a:p>
            <a:r>
              <a:rPr lang="en-US" dirty="0" smtClean="0"/>
              <a:t>This study is an accurate representation of the current situation in the selected elementary schools in New England.</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Lack </a:t>
            </a:r>
            <a:r>
              <a:rPr lang="en-US" dirty="0"/>
              <a:t>of funding limited the scope of this study</a:t>
            </a:r>
            <a:r>
              <a:rPr lang="en-US" dirty="0" smtClean="0"/>
              <a:t>.</a:t>
            </a:r>
          </a:p>
          <a:p>
            <a:endParaRPr lang="en-US" dirty="0"/>
          </a:p>
          <a:p>
            <a:r>
              <a:rPr lang="en-US" dirty="0"/>
              <a:t>Shortage of empirical data to support hypotheses. </a:t>
            </a:r>
            <a:endParaRPr lang="en-US" dirty="0" smtClean="0"/>
          </a:p>
          <a:p>
            <a:pPr lvl="1"/>
            <a:r>
              <a:rPr lang="en-US" dirty="0" smtClean="0"/>
              <a:t>Many </a:t>
            </a:r>
            <a:r>
              <a:rPr lang="en-US" dirty="0"/>
              <a:t>school districts declined to participate in the study. As a result, the total number of surveys distributed was 103; 38 teachers (36.9%) completed and returned the surveys on time. </a:t>
            </a:r>
            <a:endParaRPr lang="en-US" dirty="0" smtClean="0"/>
          </a:p>
          <a:p>
            <a:endParaRPr lang="en-US" dirty="0"/>
          </a:p>
          <a:p>
            <a:r>
              <a:rPr lang="en-US" dirty="0"/>
              <a:t>In this quantitative study, a limitation was anticipated in the capability of an instrument to accurately record </a:t>
            </a:r>
            <a:r>
              <a:rPr lang="en-US" dirty="0" smtClean="0"/>
              <a:t>data. </a:t>
            </a:r>
          </a:p>
          <a:p>
            <a:pPr lvl="1"/>
            <a:r>
              <a:rPr lang="en-US" dirty="0" smtClean="0"/>
              <a:t>The </a:t>
            </a:r>
            <a:r>
              <a:rPr lang="en-US" dirty="0"/>
              <a:t>LPI and PTO have been tested for validity. </a:t>
            </a:r>
            <a:endParaRPr lang="en-US" dirty="0" smtClean="0"/>
          </a:p>
          <a:p>
            <a:endParaRPr lang="en-US" dirty="0"/>
          </a:p>
          <a:p>
            <a:r>
              <a:rPr lang="en-US" dirty="0" smtClean="0"/>
              <a:t>Limited demographic sample size</a:t>
            </a:r>
          </a:p>
          <a:p>
            <a:pPr lvl="1"/>
            <a:r>
              <a:rPr lang="en-US" dirty="0" smtClean="0"/>
              <a:t>Only schools in Rhode </a:t>
            </a:r>
            <a:r>
              <a:rPr lang="en-US" dirty="0"/>
              <a:t>Island and </a:t>
            </a:r>
            <a:r>
              <a:rPr lang="en-US" dirty="0" smtClean="0"/>
              <a:t>Massachusetts participated </a:t>
            </a:r>
          </a:p>
          <a:p>
            <a:endParaRPr lang="en-US" dirty="0"/>
          </a:p>
          <a:p>
            <a:r>
              <a:rPr lang="en-US" dirty="0" smtClean="0"/>
              <a:t>While a correlation study </a:t>
            </a:r>
            <a:r>
              <a:rPr lang="en-US" dirty="0"/>
              <a:t>suggest that there is a relationship between two variables, they cannot prove that one variable caused a change in another variable. Therefore, the cause was not determined.</a:t>
            </a:r>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14</a:t>
            </a:fld>
            <a:endParaRPr lang="en-US"/>
          </a:p>
        </p:txBody>
      </p:sp>
    </p:spTree>
    <p:extLst>
      <p:ext uri="{BB962C8B-B14F-4D97-AF65-F5344CB8AC3E}">
        <p14:creationId xmlns:p14="http://schemas.microsoft.com/office/powerpoint/2010/main" val="88075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Quantitative Data Analysis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Select problem: </a:t>
            </a:r>
          </a:p>
          <a:p>
            <a:pPr lvl="1"/>
            <a:r>
              <a:rPr lang="en-US" dirty="0" smtClean="0"/>
              <a:t>(Variables) Teacher Morale &amp; New Principal Leadership actions </a:t>
            </a:r>
          </a:p>
          <a:p>
            <a:endParaRPr lang="en-US" dirty="0" smtClean="0"/>
          </a:p>
          <a:p>
            <a:r>
              <a:rPr lang="en-US" dirty="0" smtClean="0"/>
              <a:t>Selected participants: </a:t>
            </a:r>
          </a:p>
          <a:p>
            <a:pPr lvl="1"/>
            <a:r>
              <a:rPr lang="en-US" dirty="0" smtClean="0"/>
              <a:t>38, PreK-4 Teachers under new principal leadership</a:t>
            </a:r>
          </a:p>
          <a:p>
            <a:endParaRPr lang="en-US" dirty="0" smtClean="0"/>
          </a:p>
          <a:p>
            <a:r>
              <a:rPr lang="en-US" dirty="0" smtClean="0"/>
              <a:t>Selected instruments</a:t>
            </a:r>
          </a:p>
          <a:p>
            <a:pPr lvl="1"/>
            <a:r>
              <a:rPr lang="en-US" dirty="0" smtClean="0"/>
              <a:t> LPI &amp; PTO</a:t>
            </a:r>
          </a:p>
          <a:p>
            <a:pPr marL="0" indent="0">
              <a:buNone/>
            </a:pPr>
            <a:endParaRPr lang="en-US" dirty="0" smtClean="0"/>
          </a:p>
          <a:p>
            <a:r>
              <a:rPr lang="en-US" dirty="0" smtClean="0"/>
              <a:t>Design: Correlation</a:t>
            </a:r>
          </a:p>
          <a:p>
            <a:pPr lvl="1"/>
            <a:r>
              <a:rPr lang="en-US" dirty="0" smtClean="0"/>
              <a:t>2 or more scores were obtained for each variable of interest, the paired scores are then correlated.  For example, Modeling the Way and Relationship with the Principal </a:t>
            </a:r>
          </a:p>
          <a:p>
            <a:endParaRPr lang="en-US" dirty="0" smtClean="0"/>
          </a:p>
          <a:p>
            <a:r>
              <a:rPr lang="en-US" dirty="0" smtClean="0"/>
              <a:t>Data Analysis: </a:t>
            </a:r>
          </a:p>
          <a:p>
            <a:pPr lvl="1"/>
            <a:r>
              <a:rPr lang="en-US" dirty="0" smtClean="0"/>
              <a:t>The correlation coefficient indicated the degree of relationship between the variables </a:t>
            </a:r>
          </a:p>
          <a:p>
            <a:endParaRPr lang="en-US" dirty="0" smtClean="0"/>
          </a:p>
          <a:p>
            <a:r>
              <a:rPr lang="en-US" dirty="0" smtClean="0"/>
              <a:t>Descriptive Analysis: </a:t>
            </a:r>
          </a:p>
          <a:p>
            <a:pPr lvl="1"/>
            <a:r>
              <a:rPr lang="en-US" dirty="0" smtClean="0"/>
              <a:t>Pearson r </a:t>
            </a:r>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719196"/>
              </p:ext>
            </p:extLst>
          </p:nvPr>
        </p:nvGraphicFramePr>
        <p:xfrm>
          <a:off x="457200" y="685800"/>
          <a:ext cx="8229600" cy="5424976"/>
        </p:xfrm>
        <a:graphic>
          <a:graphicData uri="http://schemas.openxmlformats.org/drawingml/2006/table">
            <a:tbl>
              <a:tblPr/>
              <a:tblGrid>
                <a:gridCol w="2053685"/>
                <a:gridCol w="2053685"/>
                <a:gridCol w="838986"/>
                <a:gridCol w="591164"/>
                <a:gridCol w="537035"/>
                <a:gridCol w="703135"/>
                <a:gridCol w="725955"/>
                <a:gridCol w="725955"/>
              </a:tblGrid>
              <a:tr h="367251">
                <a:tc gridSpan="8">
                  <a:txBody>
                    <a:bodyPr/>
                    <a:lstStyle/>
                    <a:p>
                      <a:pPr marL="0" marR="0">
                        <a:spcBef>
                          <a:spcPts val="0"/>
                        </a:spcBef>
                        <a:spcAft>
                          <a:spcPts val="1000"/>
                        </a:spcAft>
                      </a:pPr>
                      <a:r>
                        <a:rPr lang="en-US" sz="1100" dirty="0" smtClean="0">
                          <a:latin typeface="Times New Roman"/>
                          <a:ea typeface="ＭＳ 明朝"/>
                          <a:cs typeface="Times New Roman"/>
                        </a:rPr>
                        <a:t>Descriptive </a:t>
                      </a:r>
                      <a:r>
                        <a:rPr lang="en-US" sz="1100" dirty="0">
                          <a:latin typeface="Times New Roman"/>
                          <a:ea typeface="ＭＳ 明朝"/>
                          <a:cs typeface="Times New Roman"/>
                        </a:rPr>
                        <a:t>statistics for primary dependent variables (N=38).</a:t>
                      </a:r>
                    </a:p>
                  </a:txBody>
                  <a:tcPr marL="48714" marR="48714"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7062">
                <a:tc>
                  <a:txBody>
                    <a:bodyPr/>
                    <a:lstStyle/>
                    <a:p>
                      <a:pPr marL="0" marR="0">
                        <a:spcBef>
                          <a:spcPts val="0"/>
                        </a:spcBef>
                        <a:spcAft>
                          <a:spcPts val="1000"/>
                        </a:spcAft>
                      </a:pPr>
                      <a:r>
                        <a:rPr lang="en-US" sz="1100">
                          <a:latin typeface="Times New Roman"/>
                          <a:ea typeface="ＭＳ 明朝"/>
                          <a:cs typeface="Times New Roman"/>
                        </a:rPr>
                        <a:t>Variable</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Dimension</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Mean (SD)</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Median</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Mode</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Skew</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Minimum</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Maximum</a:t>
                      </a: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93">
                <a:tc rowSpan="11">
                  <a:txBody>
                    <a:bodyPr/>
                    <a:lstStyle/>
                    <a:p>
                      <a:pPr marL="0" marR="0">
                        <a:spcBef>
                          <a:spcPts val="0"/>
                        </a:spcBef>
                        <a:spcAft>
                          <a:spcPts val="1000"/>
                        </a:spcAft>
                      </a:pPr>
                      <a:r>
                        <a:rPr lang="en-US" sz="1100">
                          <a:latin typeface="Times New Roman"/>
                          <a:ea typeface="ＭＳ 明朝"/>
                          <a:cs typeface="Times New Roman"/>
                        </a:rPr>
                        <a:t>Purdue Teacher Opinionaire (PTO)</a:t>
                      </a:r>
                      <a:r>
                        <a:rPr lang="en-US" sz="1100" baseline="30000">
                          <a:latin typeface="Times New Roman"/>
                          <a:ea typeface="ＭＳ 明朝"/>
                          <a:cs typeface="Times New Roman"/>
                        </a:rPr>
                        <a:t>a</a:t>
                      </a:r>
                      <a:endParaRPr lang="en-US" sz="1100">
                        <a:latin typeface="Times New Roman"/>
                        <a:ea typeface="ＭＳ 明朝"/>
                        <a:cs typeface="Times New Roman"/>
                      </a:endParaRP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b="1">
                          <a:latin typeface="Times New Roman"/>
                          <a:ea typeface="ＭＳ 明朝"/>
                          <a:cs typeface="Times New Roman"/>
                        </a:rPr>
                        <a:t>Overall Score</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b="1">
                          <a:latin typeface="Times New Roman"/>
                          <a:ea typeface="ＭＳ 明朝"/>
                          <a:cs typeface="Times New Roman"/>
                        </a:rPr>
                        <a:t>3.14 (.38)</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b="1">
                          <a:latin typeface="Times New Roman"/>
                          <a:ea typeface="ＭＳ 明朝"/>
                          <a:cs typeface="Times New Roman"/>
                        </a:rPr>
                        <a:t>3.19</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b="1">
                          <a:latin typeface="Times New Roman"/>
                          <a:ea typeface="ＭＳ 明朝"/>
                          <a:cs typeface="Times New Roman"/>
                        </a:rPr>
                        <a:t>3.17</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b="1">
                          <a:latin typeface="Times New Roman"/>
                          <a:ea typeface="ＭＳ 明朝"/>
                          <a:cs typeface="Times New Roman"/>
                        </a:rPr>
                        <a:t>-.30</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b="1">
                          <a:latin typeface="Times New Roman"/>
                          <a:ea typeface="ＭＳ 明朝"/>
                          <a:cs typeface="Times New Roman"/>
                        </a:rPr>
                        <a:t>2.32</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b="1" dirty="0">
                          <a:latin typeface="Times New Roman"/>
                          <a:ea typeface="ＭＳ 明朝"/>
                          <a:cs typeface="Times New Roman"/>
                        </a:rPr>
                        <a:t>3.77</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r>
              <a:tr h="324494">
                <a:tc vMerge="1">
                  <a:txBody>
                    <a:bodyPr/>
                    <a:lstStyle/>
                    <a:p>
                      <a:endParaRPr lang="en-US"/>
                    </a:p>
                  </a:txBody>
                  <a:tcPr/>
                </a:tc>
                <a:tc>
                  <a:txBody>
                    <a:bodyPr/>
                    <a:lstStyle/>
                    <a:p>
                      <a:pPr marL="0" marR="0">
                        <a:spcBef>
                          <a:spcPts val="0"/>
                        </a:spcBef>
                        <a:spcAft>
                          <a:spcPts val="1000"/>
                        </a:spcAft>
                      </a:pPr>
                      <a:r>
                        <a:rPr lang="en-US" sz="1100" dirty="0">
                          <a:latin typeface="Times New Roman"/>
                          <a:ea typeface="ＭＳ 明朝"/>
                          <a:cs typeface="Times New Roman"/>
                        </a:rPr>
                        <a:t>Teacher Rapport with Principal</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3.25 (.53)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3.35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3.85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-.60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2.10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dirty="0">
                          <a:latin typeface="Times New Roman"/>
                          <a:ea typeface="ＭＳ 明朝"/>
                          <a:cs typeface="Times New Roman"/>
                        </a:rPr>
                        <a:t>3.90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ＭＳ 明朝"/>
                          <a:cs typeface="Times New Roman"/>
                        </a:rPr>
                        <a:t>Satisfaction with Teaching</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3.55 (.29)</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3.55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3.40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-.62</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2.75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4.00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ＭＳ 明朝"/>
                          <a:cs typeface="Times New Roman"/>
                        </a:rPr>
                        <a:t>Rapport Among Teachers</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3.08 (.45)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3.11</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3.07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1.93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3.79</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ＭＳ 明朝"/>
                          <a:cs typeface="Times New Roman"/>
                        </a:rPr>
                        <a:t>Teacher Salary</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2.90 (.62)</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3.07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3.14</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-.41</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1.57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4.00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ＭＳ 明朝"/>
                          <a:cs typeface="Times New Roman"/>
                        </a:rPr>
                        <a:t>Teacher Load</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2.92 (.50)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3.05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3.36</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-.57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1.73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3.73</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ＭＳ 明朝"/>
                          <a:cs typeface="Times New Roman"/>
                        </a:rPr>
                        <a:t>Curriculum Issues</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2.90 (.87)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3.10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3.60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-.86</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4.00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ＭＳ 明朝"/>
                          <a:cs typeface="Times New Roman"/>
                        </a:rPr>
                        <a:t>Teacher Status</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2.96 (.64)</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-.18</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1.75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4.00</a:t>
                      </a:r>
                    </a:p>
                  </a:txBody>
                  <a:tcPr marL="48714" marR="48714" marT="0" marB="0" anchor="ctr">
                    <a:lnL>
                      <a:noFill/>
                    </a:lnL>
                    <a:lnR>
                      <a:noFill/>
                    </a:lnR>
                    <a:lnT>
                      <a:noFill/>
                    </a:lnT>
                    <a:lnB>
                      <a:noFill/>
                    </a:lnB>
                  </a:tcPr>
                </a:tc>
              </a:tr>
              <a:tr h="285674">
                <a:tc vMerge="1">
                  <a:txBody>
                    <a:bodyPr/>
                    <a:lstStyle/>
                    <a:p>
                      <a:endParaRPr lang="en-US"/>
                    </a:p>
                  </a:txBody>
                  <a:tcPr/>
                </a:tc>
                <a:tc>
                  <a:txBody>
                    <a:bodyPr/>
                    <a:lstStyle/>
                    <a:p>
                      <a:pPr marL="0" marR="0">
                        <a:spcBef>
                          <a:spcPts val="0"/>
                        </a:spcBef>
                        <a:spcAft>
                          <a:spcPts val="1000"/>
                        </a:spcAft>
                      </a:pPr>
                      <a:r>
                        <a:rPr lang="en-US" sz="1100">
                          <a:latin typeface="Times New Roman"/>
                          <a:ea typeface="ＭＳ 明朝"/>
                          <a:cs typeface="Times New Roman"/>
                        </a:rPr>
                        <a:t>Community Support of Education</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3.16 (.67)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3.20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1.60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4.00</a:t>
                      </a:r>
                    </a:p>
                  </a:txBody>
                  <a:tcPr marL="48714" marR="48714" marT="0" marB="0" anchor="ctr">
                    <a:lnL>
                      <a:noFill/>
                    </a:lnL>
                    <a:lnR>
                      <a:noFill/>
                    </a:lnR>
                    <a:lnT>
                      <a:noFill/>
                    </a:lnT>
                    <a:lnB>
                      <a:noFill/>
                    </a:lnB>
                  </a:tcPr>
                </a:tc>
              </a:tr>
              <a:tr h="228600">
                <a:tc vMerge="1">
                  <a:txBody>
                    <a:bodyPr/>
                    <a:lstStyle/>
                    <a:p>
                      <a:endParaRPr lang="en-US"/>
                    </a:p>
                  </a:txBody>
                  <a:tcPr/>
                </a:tc>
                <a:tc>
                  <a:txBody>
                    <a:bodyPr/>
                    <a:lstStyle/>
                    <a:p>
                      <a:pPr marL="0" marR="0">
                        <a:spcBef>
                          <a:spcPts val="0"/>
                        </a:spcBef>
                        <a:spcAft>
                          <a:spcPts val="1000"/>
                        </a:spcAft>
                      </a:pPr>
                      <a:r>
                        <a:rPr lang="en-US" sz="1100">
                          <a:latin typeface="Times New Roman"/>
                          <a:ea typeface="Times New Roman"/>
                          <a:cs typeface="Times New Roman"/>
                        </a:rPr>
                        <a:t>School Facilitates and Services</a:t>
                      </a:r>
                      <a:endParaRPr lang="en-US" sz="1100">
                        <a:latin typeface="Times New Roman"/>
                        <a:ea typeface="ＭＳ 明朝"/>
                        <a:cs typeface="Times New Roman"/>
                      </a:endParaRP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2.68 (.71)</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2.60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2.20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-.26</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1.20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3.80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Times New Roman"/>
                          <a:cs typeface="Times New Roman"/>
                        </a:rPr>
                        <a:t>Community Pressures</a:t>
                      </a:r>
                      <a:endParaRPr lang="en-US" sz="1100">
                        <a:latin typeface="Times New Roman"/>
                        <a:ea typeface="ＭＳ 明朝"/>
                        <a:cs typeface="Times New Roman"/>
                      </a:endParaRP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2.98 (.52)</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3.00</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3.00</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-.61</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1.60</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4.00</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r>
              <a:tr h="252793">
                <a:tc rowSpan="6">
                  <a:txBody>
                    <a:bodyPr/>
                    <a:lstStyle/>
                    <a:p>
                      <a:pPr marL="0" marR="0">
                        <a:spcBef>
                          <a:spcPts val="0"/>
                        </a:spcBef>
                        <a:spcAft>
                          <a:spcPts val="1000"/>
                        </a:spcAft>
                      </a:pPr>
                      <a:r>
                        <a:rPr lang="en-US" sz="1100">
                          <a:latin typeface="Times New Roman"/>
                          <a:ea typeface="ＭＳ 明朝"/>
                          <a:cs typeface="Times New Roman"/>
                        </a:rPr>
                        <a:t>Leadership Practices Inventory (LPI)</a:t>
                      </a:r>
                      <a:r>
                        <a:rPr lang="en-US" sz="1100" baseline="30000">
                          <a:latin typeface="Times New Roman"/>
                          <a:ea typeface="ＭＳ 明朝"/>
                          <a:cs typeface="Times New Roman"/>
                        </a:rPr>
                        <a:t>b</a:t>
                      </a:r>
                      <a:endParaRPr lang="en-US" sz="1100">
                        <a:latin typeface="Times New Roman"/>
                        <a:ea typeface="ＭＳ 明朝"/>
                        <a:cs typeface="Times New Roman"/>
                      </a:endParaRPr>
                    </a:p>
                  </a:txBody>
                  <a:tcPr marL="48714" marR="4871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Times New Roman"/>
                          <a:cs typeface="Times New Roman"/>
                        </a:rPr>
                        <a:t>Overall Score</a:t>
                      </a:r>
                      <a:endParaRPr lang="en-US" sz="1100">
                        <a:latin typeface="Times New Roman"/>
                        <a:ea typeface="ＭＳ 明朝"/>
                        <a:cs typeface="Times New Roman"/>
                      </a:endParaRP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a:latin typeface="Times New Roman"/>
                          <a:ea typeface="ＭＳ 明朝"/>
                          <a:cs typeface="Times New Roman"/>
                        </a:rPr>
                        <a:t>7.83 (1.79)</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a:latin typeface="Times New Roman"/>
                          <a:ea typeface="ＭＳ 明朝"/>
                          <a:cs typeface="Times New Roman"/>
                        </a:rPr>
                        <a:t>8.37</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a:latin typeface="Times New Roman"/>
                          <a:ea typeface="ＭＳ 明朝"/>
                          <a:cs typeface="Times New Roman"/>
                        </a:rPr>
                        <a:t>-.77</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a:latin typeface="Times New Roman"/>
                          <a:ea typeface="ＭＳ 明朝"/>
                          <a:cs typeface="Times New Roman"/>
                        </a:rPr>
                        <a:t>3.50</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Times New Roman"/>
                          <a:cs typeface="Times New Roman"/>
                        </a:rPr>
                        <a:t>Model the Way</a:t>
                      </a:r>
                      <a:endParaRPr lang="en-US" sz="1100">
                        <a:latin typeface="Times New Roman"/>
                        <a:ea typeface="ＭＳ 明朝"/>
                        <a:cs typeface="Times New Roman"/>
                      </a:endParaRP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7.69 (2.06)</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8.25</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2.83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Times New Roman"/>
                          <a:cs typeface="Times New Roman"/>
                        </a:rPr>
                        <a:t>Inspire a Shared Vision</a:t>
                      </a:r>
                      <a:endParaRPr lang="en-US" sz="1100">
                        <a:latin typeface="Times New Roman"/>
                        <a:ea typeface="ＭＳ 明朝"/>
                        <a:cs typeface="Times New Roman"/>
                      </a:endParaRP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7.44 (2.03)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-.60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2.83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Times New Roman"/>
                          <a:cs typeface="Times New Roman"/>
                        </a:rPr>
                        <a:t>Challenge the Process</a:t>
                      </a:r>
                      <a:endParaRPr lang="en-US" sz="1100">
                        <a:latin typeface="Times New Roman"/>
                        <a:ea typeface="ＭＳ 明朝"/>
                        <a:cs typeface="Times New Roman"/>
                      </a:endParaRP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7.60 (1.96)</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7.92</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-.88</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2.33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Times New Roman"/>
                          <a:cs typeface="Times New Roman"/>
                        </a:rPr>
                        <a:t>Enable Others to Act</a:t>
                      </a:r>
                      <a:endParaRPr lang="en-US" sz="1100">
                        <a:latin typeface="Times New Roman"/>
                        <a:ea typeface="ＭＳ 明朝"/>
                        <a:cs typeface="Times New Roman"/>
                      </a:endParaRP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8.44 (1.50)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8.83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8.83</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-1.20</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4.67</a:t>
                      </a:r>
                    </a:p>
                  </a:txBody>
                  <a:tcPr marL="48714" marR="48714" marT="0" marB="0" anchor="ctr">
                    <a:lnL>
                      <a:noFill/>
                    </a:lnL>
                    <a:lnR>
                      <a:noFill/>
                    </a:lnR>
                    <a:lnT>
                      <a:noFill/>
                    </a:lnT>
                    <a:lnB>
                      <a:noFill/>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a:noFill/>
                    </a:lnB>
                  </a:tcPr>
                </a:tc>
              </a:tr>
              <a:tr h="252793">
                <a:tc vMerge="1">
                  <a:txBody>
                    <a:bodyPr/>
                    <a:lstStyle/>
                    <a:p>
                      <a:endParaRPr lang="en-US"/>
                    </a:p>
                  </a:txBody>
                  <a:tcPr/>
                </a:tc>
                <a:tc>
                  <a:txBody>
                    <a:bodyPr/>
                    <a:lstStyle/>
                    <a:p>
                      <a:pPr marL="0" marR="0">
                        <a:spcBef>
                          <a:spcPts val="0"/>
                        </a:spcBef>
                        <a:spcAft>
                          <a:spcPts val="1000"/>
                        </a:spcAft>
                      </a:pPr>
                      <a:r>
                        <a:rPr lang="en-US" sz="1100">
                          <a:latin typeface="Times New Roman"/>
                          <a:ea typeface="Times New Roman"/>
                          <a:cs typeface="Times New Roman"/>
                        </a:rPr>
                        <a:t>Encourage the Heart</a:t>
                      </a:r>
                      <a:endParaRPr lang="en-US" sz="1100">
                        <a:latin typeface="Times New Roman"/>
                        <a:ea typeface="ＭＳ 明朝"/>
                        <a:cs typeface="Times New Roman"/>
                      </a:endParaRP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7.99 (1.96)</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8.75</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-.89</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3.83</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000"/>
                        </a:spcAft>
                      </a:pPr>
                      <a:r>
                        <a:rPr lang="en-US" sz="1100">
                          <a:latin typeface="Times New Roman"/>
                          <a:ea typeface="ＭＳ 明朝"/>
                          <a:cs typeface="Times New Roman"/>
                        </a:rPr>
                        <a:t>10.00</a:t>
                      </a:r>
                    </a:p>
                  </a:txBody>
                  <a:tcPr marL="48714" marR="48714" marT="0" marB="0" anchor="ctr">
                    <a:lnL>
                      <a:noFill/>
                    </a:lnL>
                    <a:lnR>
                      <a:noFill/>
                    </a:lnR>
                    <a:lnT>
                      <a:noFill/>
                    </a:lnT>
                    <a:lnB w="12700" cap="flat" cmpd="sng" algn="ctr">
                      <a:solidFill>
                        <a:srgbClr val="000000"/>
                      </a:solidFill>
                      <a:prstDash val="solid"/>
                      <a:round/>
                      <a:headEnd type="none" w="med" len="med"/>
                      <a:tailEnd type="none" w="med" len="med"/>
                    </a:lnB>
                  </a:tcPr>
                </a:tc>
              </a:tr>
              <a:tr h="252793">
                <a:tc gridSpan="8">
                  <a:txBody>
                    <a:bodyPr/>
                    <a:lstStyle/>
                    <a:p>
                      <a:pPr marL="0" marR="0">
                        <a:spcBef>
                          <a:spcPts val="0"/>
                        </a:spcBef>
                        <a:spcAft>
                          <a:spcPts val="1000"/>
                        </a:spcAft>
                      </a:pPr>
                      <a:r>
                        <a:rPr lang="en-US" sz="1100" dirty="0">
                          <a:latin typeface="Times New Roman"/>
                          <a:ea typeface="ＭＳ 明朝"/>
                          <a:cs typeface="Times New Roman"/>
                        </a:rPr>
                        <a:t>Notes. </a:t>
                      </a:r>
                      <a:r>
                        <a:rPr lang="en-US" sz="1100" baseline="30000" dirty="0">
                          <a:latin typeface="Times New Roman"/>
                          <a:ea typeface="ＭＳ 明朝"/>
                          <a:cs typeface="Times New Roman"/>
                        </a:rPr>
                        <a:t>a </a:t>
                      </a:r>
                      <a:r>
                        <a:rPr lang="en-US" sz="1100" dirty="0">
                          <a:latin typeface="Times New Roman"/>
                          <a:ea typeface="ＭＳ 明朝"/>
                          <a:cs typeface="Times New Roman"/>
                        </a:rPr>
                        <a:t>PTO scores range from 1-4. </a:t>
                      </a:r>
                      <a:r>
                        <a:rPr lang="en-US" sz="1100" baseline="30000" dirty="0">
                          <a:latin typeface="Times New Roman"/>
                          <a:ea typeface="ＭＳ 明朝"/>
                          <a:cs typeface="Times New Roman"/>
                        </a:rPr>
                        <a:t>b </a:t>
                      </a:r>
                      <a:r>
                        <a:rPr lang="en-US" sz="1100" dirty="0">
                          <a:latin typeface="Times New Roman"/>
                          <a:ea typeface="ＭＳ 明朝"/>
                          <a:cs typeface="Times New Roman"/>
                        </a:rPr>
                        <a:t>LPI scores range from 1-10.</a:t>
                      </a:r>
                    </a:p>
                  </a:txBody>
                  <a:tcPr marL="48714" marR="48714"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3F2F370B-6E84-4945-879B-84903892D68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2F370B-6E84-4945-879B-84903892D68C}" type="slidenum">
              <a:rPr lang="en-US" smtClean="0"/>
              <a:pPr/>
              <a:t>17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87546431"/>
              </p:ext>
            </p:extLst>
          </p:nvPr>
        </p:nvGraphicFramePr>
        <p:xfrm>
          <a:off x="457200" y="381159"/>
          <a:ext cx="8305804" cy="6278880"/>
        </p:xfrm>
        <a:graphic>
          <a:graphicData uri="http://schemas.openxmlformats.org/drawingml/2006/table">
            <a:tbl>
              <a:tblPr firstRow="1" firstCol="1" bandRow="1"/>
              <a:tblGrid>
                <a:gridCol w="840532"/>
                <a:gridCol w="438699"/>
                <a:gridCol w="439315"/>
                <a:gridCol w="439315"/>
                <a:gridCol w="438699"/>
                <a:gridCol w="439315"/>
                <a:gridCol w="439315"/>
                <a:gridCol w="438699"/>
                <a:gridCol w="439315"/>
                <a:gridCol w="439315"/>
                <a:gridCol w="439315"/>
                <a:gridCol w="438699"/>
                <a:gridCol w="439315"/>
                <a:gridCol w="439315"/>
                <a:gridCol w="438699"/>
                <a:gridCol w="488467"/>
                <a:gridCol w="497685"/>
                <a:gridCol w="331790"/>
              </a:tblGrid>
              <a:tr h="485096">
                <a:tc gridSpan="18">
                  <a:txBody>
                    <a:bodyPr/>
                    <a:lstStyle/>
                    <a:p>
                      <a:pPr marL="0" marR="0" indent="0" algn="l">
                        <a:lnSpc>
                          <a:spcPct val="200000"/>
                        </a:lnSpc>
                        <a:spcBef>
                          <a:spcPts val="0"/>
                        </a:spcBef>
                        <a:spcAft>
                          <a:spcPts val="0"/>
                        </a:spcAft>
                      </a:pPr>
                      <a:r>
                        <a:rPr lang="en-US" sz="1400" dirty="0">
                          <a:effectLst/>
                          <a:latin typeface="Times New Roman"/>
                          <a:ea typeface="MS Mincho"/>
                        </a:rPr>
                        <a:t>Table 7. Intercorrelations for the primary dependent variables (N=38).</a:t>
                      </a:r>
                      <a:endParaRPr lang="en-US" sz="1400" dirty="0">
                        <a:effectLst/>
                        <a:latin typeface="Times New Roman"/>
                        <a:ea typeface="Times New Roman"/>
                      </a:endParaRPr>
                    </a:p>
                    <a:p>
                      <a:pPr marL="0" marR="0" indent="0" algn="l">
                        <a:lnSpc>
                          <a:spcPct val="200000"/>
                        </a:lnSpc>
                        <a:spcBef>
                          <a:spcPts val="0"/>
                        </a:spcBef>
                        <a:spcAft>
                          <a:spcPts val="0"/>
                        </a:spcAft>
                      </a:pPr>
                      <a:r>
                        <a:rPr lang="en-US" sz="800" dirty="0">
                          <a:effectLst/>
                          <a:latin typeface="Times New Roman"/>
                          <a:ea typeface="MS Mincho"/>
                        </a:rPr>
                        <a:t> </a:t>
                      </a:r>
                      <a:endParaRPr lang="en-US" sz="800" dirty="0">
                        <a:effectLst/>
                        <a:latin typeface="Times New Roman"/>
                        <a:ea typeface="Times New Roman"/>
                      </a:endParaRPr>
                    </a:p>
                  </a:txBody>
                  <a:tcPr marL="34749" marR="34749"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547">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2</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3</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4</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5</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6</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7</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8</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9</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10</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11</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12</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13</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14</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15</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16</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700">
                          <a:effectLst/>
                          <a:latin typeface="Times New Roman"/>
                          <a:ea typeface="MS Mincho"/>
                        </a:rPr>
                        <a:t>17</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547">
                <a:tc>
                  <a:txBody>
                    <a:bodyPr/>
                    <a:lstStyle/>
                    <a:p>
                      <a:pPr marL="0" marR="0" indent="0" algn="l">
                        <a:lnSpc>
                          <a:spcPct val="200000"/>
                        </a:lnSpc>
                        <a:spcBef>
                          <a:spcPts val="0"/>
                        </a:spcBef>
                        <a:spcAft>
                          <a:spcPts val="0"/>
                        </a:spcAft>
                      </a:pPr>
                      <a:r>
                        <a:rPr lang="en-US" sz="700">
                          <a:effectLst/>
                          <a:latin typeface="Times New Roman"/>
                          <a:ea typeface="MS Mincho"/>
                        </a:rPr>
                        <a:t>1. PTO Total</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 PTO-1</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.770</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 PTO-2</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.781</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.511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 PTO-3</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.680</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.495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.420</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 PTO-4</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.779</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.596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.534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.462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dirty="0">
                          <a:effectLst/>
                          <a:latin typeface="Times New Roman"/>
                          <a:ea typeface="MS Mincho"/>
                        </a:rPr>
                        <a:t> </a:t>
                      </a:r>
                      <a:endParaRPr lang="en-US" sz="800" dirty="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 PTO-5</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.669</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.346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.604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.198</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.481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7. PTO-6</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.732</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.466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.477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.736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.546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.303</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 PTO-7</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.854</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.547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.677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.409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.637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.610</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.582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 PTO-8</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.864</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.512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.619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.618</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.728</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.557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.648</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.795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10. PTO-9</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.602</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.292</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.401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.270</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.349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.479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.394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.620</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.539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11. PTO-10</a:t>
                      </a:r>
                      <a:r>
                        <a:rPr lang="en-US" sz="700" baseline="30000">
                          <a:solidFill>
                            <a:srgbClr val="000000"/>
                          </a:solidFill>
                          <a:effectLst/>
                          <a:latin typeface="Times New Roman"/>
                          <a:ea typeface="MS Mincho"/>
                        </a:rPr>
                        <a:t>a</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.605</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.218</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.499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.199</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.446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.597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.257</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.680</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.690</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.576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12. LPI Total</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.638</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.885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.479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.334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.488</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.237</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.296</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.494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.421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.275</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.167</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13. LPI-1</a:t>
                      </a:r>
                      <a:r>
                        <a:rPr lang="en-US" sz="700" baseline="30000">
                          <a:solidFill>
                            <a:srgbClr val="000000"/>
                          </a:solidFill>
                          <a:effectLst/>
                          <a:latin typeface="Times New Roman"/>
                          <a:ea typeface="MS Mincho"/>
                        </a:rPr>
                        <a:t>b</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.566</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.842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.426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.369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.387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.193</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.233</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.425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.341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.173</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.058</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.944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dirty="0">
                          <a:effectLst/>
                          <a:latin typeface="Times New Roman"/>
                          <a:ea typeface="MS Mincho"/>
                        </a:rPr>
                        <a:t>–</a:t>
                      </a:r>
                      <a:endParaRPr lang="en-US" sz="800" dirty="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14. LPI-2</a:t>
                      </a:r>
                      <a:r>
                        <a:rPr lang="en-US" sz="700" baseline="30000">
                          <a:solidFill>
                            <a:srgbClr val="000000"/>
                          </a:solidFill>
                          <a:effectLst/>
                          <a:latin typeface="Times New Roman"/>
                          <a:ea typeface="MS Mincho"/>
                        </a:rPr>
                        <a:t>b</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.574</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.836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.432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.293</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.397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.172</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.250</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.454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.370</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.282</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.140</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.963</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.909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15. LPI-3</a:t>
                      </a:r>
                      <a:r>
                        <a:rPr lang="en-US" sz="700" baseline="30000">
                          <a:solidFill>
                            <a:srgbClr val="000000"/>
                          </a:solidFill>
                          <a:effectLst/>
                          <a:latin typeface="Times New Roman"/>
                          <a:ea typeface="MS Mincho"/>
                        </a:rPr>
                        <a:t>b</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.564</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.801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.411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.314</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.392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.150</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.288</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.445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.359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.303</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.126</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.962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.896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.942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16. LPI-4</a:t>
                      </a:r>
                      <a:r>
                        <a:rPr lang="en-US" sz="700" baseline="30000">
                          <a:solidFill>
                            <a:srgbClr val="000000"/>
                          </a:solidFill>
                          <a:effectLst/>
                          <a:latin typeface="Times New Roman"/>
                          <a:ea typeface="MS Mincho"/>
                        </a:rPr>
                        <a:t>b</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.725</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.858</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.544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.381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.667</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.344</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.385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.576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.539</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.300</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.286</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.901</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.805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dirty="0">
                          <a:solidFill>
                            <a:srgbClr val="000000"/>
                          </a:solidFill>
                          <a:effectLst/>
                          <a:latin typeface="Times New Roman"/>
                          <a:ea typeface="MS Mincho"/>
                        </a:rPr>
                        <a:t>.810</a:t>
                      </a:r>
                      <a:r>
                        <a:rPr lang="en-US" sz="700" baseline="30000" dirty="0">
                          <a:solidFill>
                            <a:srgbClr val="000000"/>
                          </a:solidFill>
                          <a:effectLst/>
                          <a:latin typeface="Times New Roman"/>
                          <a:ea typeface="MS Mincho"/>
                        </a:rPr>
                        <a:t>**</a:t>
                      </a:r>
                      <a:endParaRPr lang="en-US" sz="800" dirty="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l">
                        <a:lnSpc>
                          <a:spcPct val="200000"/>
                        </a:lnSpc>
                        <a:spcBef>
                          <a:spcPts val="0"/>
                        </a:spcBef>
                        <a:spcAft>
                          <a:spcPts val="0"/>
                        </a:spcAft>
                      </a:pPr>
                      <a:r>
                        <a:rPr lang="en-US" sz="700">
                          <a:effectLst/>
                          <a:latin typeface="Times New Roman"/>
                          <a:ea typeface="MS Mincho"/>
                        </a:rPr>
                        <a:t>.812</a:t>
                      </a:r>
                      <a:r>
                        <a:rPr lang="en-US" sz="700" baseline="300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a:noFill/>
                    </a:lnB>
                  </a:tcPr>
                </a:tc>
                <a:tc>
                  <a:txBody>
                    <a:bodyPr/>
                    <a:lstStyle/>
                    <a:p>
                      <a:pPr marL="0" marR="0" indent="0" algn="ctr">
                        <a:lnSpc>
                          <a:spcPct val="200000"/>
                        </a:lnSpc>
                        <a:spcBef>
                          <a:spcPts val="0"/>
                        </a:spcBef>
                        <a:spcAft>
                          <a:spcPts val="0"/>
                        </a:spcAft>
                      </a:pPr>
                      <a:r>
                        <a:rPr lang="en-US" sz="7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a:noFill/>
                    </a:lnB>
                  </a:tcPr>
                </a:tc>
                <a:tc>
                  <a:txBody>
                    <a:bodyPr/>
                    <a:lstStyle/>
                    <a:p>
                      <a:pPr marL="0" marR="0" indent="0" algn="l">
                        <a:lnSpc>
                          <a:spcPct val="200000"/>
                        </a:lnSpc>
                        <a:spcBef>
                          <a:spcPts val="0"/>
                        </a:spcBef>
                        <a:spcAft>
                          <a:spcPts val="0"/>
                        </a:spcAft>
                      </a:pPr>
                      <a:r>
                        <a:rPr lang="en-US" sz="800">
                          <a:effectLst/>
                          <a:latin typeface="Times New Roman"/>
                          <a:ea typeface="MS Mincho"/>
                        </a:rPr>
                        <a:t> </a:t>
                      </a:r>
                      <a:endParaRPr lang="en-US" sz="800">
                        <a:effectLst/>
                        <a:latin typeface="Times New Roman"/>
                        <a:ea typeface="Times New Roman"/>
                      </a:endParaRPr>
                    </a:p>
                  </a:txBody>
                  <a:tcPr marL="34749" marR="34749" marT="0" marB="0">
                    <a:lnL>
                      <a:noFill/>
                    </a:lnL>
                    <a:lnR>
                      <a:noFill/>
                    </a:lnR>
                    <a:lnT>
                      <a:noFill/>
                    </a:lnT>
                    <a:lnB>
                      <a:noFill/>
                    </a:lnB>
                  </a:tcPr>
                </a:tc>
              </a:tr>
              <a:tr h="242547">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17. LPI-5</a:t>
                      </a:r>
                      <a:r>
                        <a:rPr lang="en-US" sz="700" baseline="30000">
                          <a:solidFill>
                            <a:srgbClr val="000000"/>
                          </a:solidFill>
                          <a:effectLst/>
                          <a:latin typeface="Times New Roman"/>
                          <a:ea typeface="MS Mincho"/>
                        </a:rPr>
                        <a:t>b</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s new roman"/>
                          <a:ea typeface="MS Mincho"/>
                        </a:rPr>
                        <a:t>.600</a:t>
                      </a:r>
                      <a:r>
                        <a:rPr lang="en-US" sz="700" baseline="30000">
                          <a:solidFill>
                            <a:srgbClr val="000000"/>
                          </a:solidFill>
                          <a:effectLst/>
                          <a:latin typeface="Tim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.833</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.462</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.220</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.505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.287</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.260</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.446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.406</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.252</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.206</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.925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.805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solidFill>
                            <a:srgbClr val="000000"/>
                          </a:solidFill>
                          <a:effectLst/>
                          <a:latin typeface="Times New Roman"/>
                          <a:ea typeface="MS Mincho"/>
                        </a:rPr>
                        <a:t>.845</a:t>
                      </a:r>
                      <a:r>
                        <a:rPr lang="en-US" sz="700" baseline="30000">
                          <a:solidFill>
                            <a:srgbClr val="000000"/>
                          </a:solidFill>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effectLst/>
                          <a:latin typeface="Times New Roman"/>
                          <a:ea typeface="MS Mincho"/>
                        </a:rPr>
                        <a:t>.854</a:t>
                      </a:r>
                      <a:r>
                        <a:rPr lang="en-US" sz="700" baseline="300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l">
                        <a:lnSpc>
                          <a:spcPct val="200000"/>
                        </a:lnSpc>
                        <a:spcBef>
                          <a:spcPts val="0"/>
                        </a:spcBef>
                        <a:spcAft>
                          <a:spcPts val="0"/>
                        </a:spcAft>
                      </a:pPr>
                      <a:r>
                        <a:rPr lang="en-US" sz="700">
                          <a:effectLst/>
                          <a:latin typeface="Times New Roman"/>
                          <a:ea typeface="MS Mincho"/>
                        </a:rPr>
                        <a:t>.845</a:t>
                      </a:r>
                      <a:r>
                        <a:rPr lang="en-US" sz="700" baseline="30000">
                          <a:effectLst/>
                          <a:latin typeface="Times New Roman"/>
                          <a:ea typeface="MS Mincho"/>
                        </a:rPr>
                        <a:t>**</a:t>
                      </a:r>
                      <a:endParaRPr lang="en-US" sz="800">
                        <a:effectLst/>
                        <a:latin typeface="Times New Roman"/>
                        <a:ea typeface="Times New Roman"/>
                      </a:endParaRPr>
                    </a:p>
                  </a:txBody>
                  <a:tcPr marL="34749" marR="34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ctr">
                        <a:lnSpc>
                          <a:spcPct val="200000"/>
                        </a:lnSpc>
                        <a:spcBef>
                          <a:spcPts val="0"/>
                        </a:spcBef>
                        <a:spcAft>
                          <a:spcPts val="0"/>
                        </a:spcAft>
                      </a:pPr>
                      <a:r>
                        <a:rPr lang="en-US" sz="800">
                          <a:effectLst/>
                          <a:latin typeface="Times New Roman"/>
                          <a:ea typeface="MS Mincho"/>
                        </a:rPr>
                        <a:t>–</a:t>
                      </a:r>
                      <a:endParaRPr lang="en-US" sz="800">
                        <a:effectLst/>
                        <a:latin typeface="Times New Roman"/>
                        <a:ea typeface="Times New Roman"/>
                      </a:endParaRPr>
                    </a:p>
                  </a:txBody>
                  <a:tcPr marL="34749" marR="34749" marT="0" marB="0">
                    <a:lnL>
                      <a:noFill/>
                    </a:lnL>
                    <a:lnR>
                      <a:noFill/>
                    </a:lnR>
                    <a:lnT>
                      <a:noFill/>
                    </a:lnT>
                    <a:lnB w="12700" cap="flat" cmpd="sng" algn="ctr">
                      <a:solidFill>
                        <a:srgbClr val="000000"/>
                      </a:solidFill>
                      <a:prstDash val="solid"/>
                      <a:round/>
                      <a:headEnd type="none" w="med" len="med"/>
                      <a:tailEnd type="none" w="med" len="med"/>
                    </a:lnB>
                  </a:tcPr>
                </a:tc>
              </a:tr>
              <a:tr h="808491">
                <a:tc gridSpan="18">
                  <a:txBody>
                    <a:bodyPr/>
                    <a:lstStyle/>
                    <a:p>
                      <a:pPr marL="0" marR="0" indent="0" algn="l">
                        <a:lnSpc>
                          <a:spcPct val="200000"/>
                        </a:lnSpc>
                        <a:spcBef>
                          <a:spcPts val="0"/>
                        </a:spcBef>
                        <a:spcAft>
                          <a:spcPts val="0"/>
                        </a:spcAft>
                      </a:pPr>
                      <a:r>
                        <a:rPr lang="en-US" sz="1000" dirty="0">
                          <a:effectLst/>
                          <a:latin typeface="Times New Roman"/>
                          <a:ea typeface="MS Mincho"/>
                        </a:rPr>
                        <a:t>Notes. </a:t>
                      </a:r>
                      <a:r>
                        <a:rPr lang="en-US" sz="1000" baseline="30000" dirty="0">
                          <a:effectLst/>
                          <a:latin typeface="Times New Roman"/>
                          <a:ea typeface="MS Mincho"/>
                        </a:rPr>
                        <a:t>a </a:t>
                      </a:r>
                      <a:r>
                        <a:rPr lang="en-US" sz="1000" dirty="0">
                          <a:effectLst/>
                          <a:latin typeface="Times New Roman"/>
                          <a:ea typeface="MS Mincho"/>
                        </a:rPr>
                        <a:t>(1) teacher rapport with principal, (2) satisfactions with teaching, (3) rapport among teachers, (4) teacher salary, (5) teacher load, (6) curriculum issues, (7) teacher status, (8) community support of education, (9) school facilitates and services, and (10) community pressures. </a:t>
                      </a:r>
                      <a:r>
                        <a:rPr lang="en-US" sz="1000" baseline="30000" dirty="0">
                          <a:effectLst/>
                          <a:latin typeface="Times New Roman"/>
                          <a:ea typeface="MS Mincho"/>
                        </a:rPr>
                        <a:t>b</a:t>
                      </a:r>
                      <a:r>
                        <a:rPr lang="en-US" sz="1000" dirty="0">
                          <a:effectLst/>
                          <a:latin typeface="Times New Roman"/>
                          <a:ea typeface="MS Mincho"/>
                        </a:rPr>
                        <a:t> (1) model the way, (2) inspired a shared vision, (3) challenge the process, (4) enable others to act, and (5) encourage the heart.</a:t>
                      </a:r>
                      <a:endParaRPr lang="en-US" sz="1000" dirty="0">
                        <a:effectLst/>
                        <a:latin typeface="Times New Roman"/>
                        <a:ea typeface="Times New Roman"/>
                      </a:endParaRPr>
                    </a:p>
                    <a:p>
                      <a:pPr marL="0" marR="0" indent="0" algn="l">
                        <a:lnSpc>
                          <a:spcPct val="200000"/>
                        </a:lnSpc>
                        <a:spcBef>
                          <a:spcPts val="0"/>
                        </a:spcBef>
                        <a:spcAft>
                          <a:spcPts val="0"/>
                        </a:spcAft>
                      </a:pPr>
                      <a:r>
                        <a:rPr lang="en-US" sz="1000" dirty="0">
                          <a:effectLst/>
                          <a:latin typeface="Times New Roman"/>
                          <a:ea typeface="MS Mincho"/>
                        </a:rPr>
                        <a:t>* p &lt; .05, ** p &lt; .01</a:t>
                      </a:r>
                      <a:endParaRPr lang="en-US" sz="1000" dirty="0">
                        <a:effectLst/>
                        <a:latin typeface="Times New Roman"/>
                        <a:ea typeface="Times New Roman"/>
                      </a:endParaRPr>
                    </a:p>
                  </a:txBody>
                  <a:tcPr marL="34749" marR="34749"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1430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Teacher Rapport / Curriculum Issues </a:t>
            </a:r>
            <a:endParaRPr lang="en-US" dirty="0"/>
          </a:p>
        </p:txBody>
      </p:sp>
      <p:pic>
        <p:nvPicPr>
          <p:cNvPr id="13" name="Content Placeholder 12"/>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457200" y="2415522"/>
            <a:ext cx="4038600" cy="3233456"/>
          </a:xfrm>
        </p:spPr>
      </p:pic>
      <p:pic>
        <p:nvPicPr>
          <p:cNvPr id="14" name="Content Placeholder 13"/>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648200" y="2416165"/>
            <a:ext cx="4038600" cy="3232170"/>
          </a:xfrm>
        </p:spPr>
      </p:pic>
      <p:sp>
        <p:nvSpPr>
          <p:cNvPr id="4" name="Slide Number Placeholder 3"/>
          <p:cNvSpPr>
            <a:spLocks noGrp="1"/>
          </p:cNvSpPr>
          <p:nvPr>
            <p:ph type="sldNum" sz="quarter" idx="12"/>
          </p:nvPr>
        </p:nvSpPr>
        <p:spPr/>
        <p:txBody>
          <a:bodyPr/>
          <a:lstStyle/>
          <a:p>
            <a:fld id="{3F2F370B-6E84-4945-879B-84903892D68C}" type="slidenum">
              <a:rPr lang="en-US" smtClean="0"/>
              <a:pPr/>
              <a:t>18</a:t>
            </a:fld>
            <a:endParaRPr lang="en-US"/>
          </a:p>
        </p:txBody>
      </p:sp>
    </p:spTree>
    <p:extLst>
      <p:ext uri="{BB962C8B-B14F-4D97-AF65-F5344CB8AC3E}">
        <p14:creationId xmlns:p14="http://schemas.microsoft.com/office/powerpoint/2010/main" val="953170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t>
            </a:r>
            <a:endParaRPr lang="en-US" dirty="0"/>
          </a:p>
        </p:txBody>
      </p:sp>
      <p:sp>
        <p:nvSpPr>
          <p:cNvPr id="3" name="Content Placeholder 2"/>
          <p:cNvSpPr>
            <a:spLocks noGrp="1"/>
          </p:cNvSpPr>
          <p:nvPr>
            <p:ph idx="1"/>
          </p:nvPr>
        </p:nvSpPr>
        <p:spPr/>
        <p:txBody>
          <a:bodyPr>
            <a:normAutofit/>
          </a:bodyPr>
          <a:lstStyle/>
          <a:p>
            <a:r>
              <a:rPr lang="en-US" b="1" dirty="0" smtClean="0"/>
              <a:t>LPI total &amp; PTO total strong correlation r= .638 </a:t>
            </a:r>
          </a:p>
          <a:p>
            <a:endParaRPr lang="en-US" dirty="0" smtClean="0"/>
          </a:p>
          <a:p>
            <a:r>
              <a:rPr lang="en-US" dirty="0" smtClean="0"/>
              <a:t>Individual dimension scores of the PTO and the LPI demonstrated an appropriate amount of variability across the possible range of scores </a:t>
            </a:r>
          </a:p>
          <a:p>
            <a:endParaRPr lang="en-US" dirty="0" smtClean="0"/>
          </a:p>
          <a:p>
            <a:r>
              <a:rPr lang="en-US" dirty="0" smtClean="0"/>
              <a:t>Distributional characteristics suggests that all of the variables had slight to moderate negative skew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3F2F370B-6E84-4945-879B-84903892D68C}" type="slidenum">
              <a:rPr lang="en-US" smtClean="0"/>
              <a:pPr/>
              <a:t>19</a:t>
            </a:fld>
            <a:endParaRPr lang="en-US"/>
          </a:p>
        </p:txBody>
      </p:sp>
    </p:spTree>
    <p:extLst>
      <p:ext uri="{BB962C8B-B14F-4D97-AF65-F5344CB8AC3E}">
        <p14:creationId xmlns:p14="http://schemas.microsoft.com/office/powerpoint/2010/main" val="94667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 </a:t>
            </a:r>
            <a:endParaRPr lang="en-US" dirty="0"/>
          </a:p>
        </p:txBody>
      </p:sp>
      <p:sp>
        <p:nvSpPr>
          <p:cNvPr id="3" name="Content Placeholder 2"/>
          <p:cNvSpPr>
            <a:spLocks noGrp="1"/>
          </p:cNvSpPr>
          <p:nvPr>
            <p:ph idx="1"/>
          </p:nvPr>
        </p:nvSpPr>
        <p:spPr/>
        <p:txBody>
          <a:bodyPr/>
          <a:lstStyle/>
          <a:p>
            <a:r>
              <a:rPr lang="en-US" dirty="0" smtClean="0"/>
              <a:t>Morale </a:t>
            </a:r>
          </a:p>
          <a:p>
            <a:endParaRPr lang="en-US" dirty="0" smtClean="0"/>
          </a:p>
          <a:p>
            <a:r>
              <a:rPr lang="en-US" dirty="0" smtClean="0"/>
              <a:t>Changing role of principal </a:t>
            </a:r>
          </a:p>
          <a:p>
            <a:endParaRPr lang="en-US" dirty="0" smtClean="0"/>
          </a:p>
          <a:p>
            <a:r>
              <a:rPr lang="en-US" dirty="0" smtClean="0"/>
              <a:t>Present role of the school principal </a:t>
            </a:r>
          </a:p>
        </p:txBody>
      </p:sp>
      <p:sp>
        <p:nvSpPr>
          <p:cNvPr id="4" name="Slide Number Placeholder 3"/>
          <p:cNvSpPr>
            <a:spLocks noGrp="1"/>
          </p:cNvSpPr>
          <p:nvPr>
            <p:ph type="sldNum" sz="quarter" idx="12"/>
          </p:nvPr>
        </p:nvSpPr>
        <p:spPr/>
        <p:txBody>
          <a:bodyPr/>
          <a:lstStyle/>
          <a:p>
            <a:fld id="{3F2F370B-6E84-4945-879B-84903892D68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Quantitative Data Analysis </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87531292"/>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F2F370B-6E84-4945-879B-84903892D68C}" type="slidenum">
              <a:rPr lang="en-US" smtClean="0"/>
              <a:pPr/>
              <a:t>20</a:t>
            </a:fld>
            <a:endParaRPr lang="en-US"/>
          </a:p>
        </p:txBody>
      </p:sp>
      <p:sp>
        <p:nvSpPr>
          <p:cNvPr id="17" name="TextBox 16"/>
          <p:cNvSpPr txBox="1"/>
          <p:nvPr/>
        </p:nvSpPr>
        <p:spPr>
          <a:xfrm>
            <a:off x="3200400" y="3239069"/>
            <a:ext cx="973343" cy="369332"/>
          </a:xfrm>
          <a:prstGeom prst="rect">
            <a:avLst/>
          </a:prstGeom>
          <a:noFill/>
        </p:spPr>
        <p:txBody>
          <a:bodyPr wrap="none" rtlCol="0">
            <a:spAutoFit/>
          </a:bodyPr>
          <a:lstStyle/>
          <a:p>
            <a:r>
              <a:rPr lang="en-US" dirty="0" smtClean="0"/>
              <a:t>r = .638</a:t>
            </a:r>
            <a:endParaRPr lang="en-US" dirty="0"/>
          </a:p>
        </p:txBody>
      </p:sp>
    </p:spTree>
    <p:extLst>
      <p:ext uri="{BB962C8B-B14F-4D97-AF65-F5344CB8AC3E}">
        <p14:creationId xmlns:p14="http://schemas.microsoft.com/office/powerpoint/2010/main" val="3378304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Implications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Theoretical implications</a:t>
            </a:r>
          </a:p>
          <a:p>
            <a:pPr lvl="1"/>
            <a:r>
              <a:rPr lang="en-US" dirty="0" smtClean="0"/>
              <a:t>The research by </a:t>
            </a:r>
            <a:r>
              <a:rPr lang="en-US" dirty="0" err="1" smtClean="0"/>
              <a:t>Marzano</a:t>
            </a:r>
            <a:r>
              <a:rPr lang="en-US" dirty="0" smtClean="0"/>
              <a:t> et al. (2005) and Cotton (2003) focused on specific leadership behaviors related to student growth.</a:t>
            </a:r>
          </a:p>
          <a:p>
            <a:pPr lvl="1"/>
            <a:r>
              <a:rPr lang="en-US" dirty="0" smtClean="0"/>
              <a:t>Transformational Leadership supports the significance defined by factor 1 of the PTO: Teacher Rapport with Principal. </a:t>
            </a:r>
          </a:p>
          <a:p>
            <a:pPr marL="274320" lvl="1" indent="0">
              <a:buNone/>
            </a:pPr>
            <a:endParaRPr lang="en-US" dirty="0" smtClean="0"/>
          </a:p>
          <a:p>
            <a:r>
              <a:rPr lang="en-US" dirty="0" smtClean="0"/>
              <a:t>Practical implications</a:t>
            </a:r>
          </a:p>
          <a:p>
            <a:pPr lvl="1"/>
            <a:r>
              <a:rPr lang="en-US" dirty="0" smtClean="0"/>
              <a:t>Principal preparation programs need to use the research and the theories of leadership to train their future principals in the areas that affect teacher morale. </a:t>
            </a:r>
          </a:p>
          <a:p>
            <a:pPr marL="274320" lvl="1" indent="0">
              <a:buNone/>
            </a:pPr>
            <a:endParaRPr lang="en-US" dirty="0" smtClean="0"/>
          </a:p>
          <a:p>
            <a:r>
              <a:rPr lang="en-US" dirty="0" smtClean="0"/>
              <a:t>Future implications</a:t>
            </a:r>
          </a:p>
          <a:p>
            <a:pPr lvl="1"/>
            <a:r>
              <a:rPr lang="en-US" dirty="0" smtClean="0"/>
              <a:t>Principals need to use the knowledge to self-assess their daily practices and gain knowledge on how they help or hurt the morale of their teachers. </a:t>
            </a:r>
          </a:p>
        </p:txBody>
      </p:sp>
      <p:sp>
        <p:nvSpPr>
          <p:cNvPr id="4" name="Slide Number Placeholder 3"/>
          <p:cNvSpPr>
            <a:spLocks noGrp="1"/>
          </p:cNvSpPr>
          <p:nvPr>
            <p:ph type="sldNum" sz="quarter" idx="12"/>
          </p:nvPr>
        </p:nvSpPr>
        <p:spPr/>
        <p:txBody>
          <a:bodyPr/>
          <a:lstStyle/>
          <a:p>
            <a:fld id="{3F2F370B-6E84-4945-879B-84903892D68C}" type="slidenum">
              <a:rPr lang="en-US" smtClean="0"/>
              <a:pPr/>
              <a:t>21</a:t>
            </a:fld>
            <a:endParaRPr lang="en-US"/>
          </a:p>
        </p:txBody>
      </p:sp>
    </p:spTree>
    <p:extLst>
      <p:ext uri="{BB962C8B-B14F-4D97-AF65-F5344CB8AC3E}">
        <p14:creationId xmlns:p14="http://schemas.microsoft.com/office/powerpoint/2010/main" val="2071962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Conclusions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Teacher </a:t>
            </a:r>
            <a:r>
              <a:rPr lang="en-US" dirty="0"/>
              <a:t>rapport was </a:t>
            </a:r>
            <a:r>
              <a:rPr lang="en-US" dirty="0" smtClean="0"/>
              <a:t>strongest among all relationships between the dimensions of the LPI and PTO</a:t>
            </a:r>
          </a:p>
          <a:p>
            <a:pPr lvl="1"/>
            <a:r>
              <a:rPr lang="en-US" dirty="0"/>
              <a:t>The responses to teacher rapport were very consistent yielding a </a:t>
            </a:r>
            <a:endParaRPr lang="en-US" dirty="0" smtClean="0"/>
          </a:p>
          <a:p>
            <a:pPr marL="274320" lvl="1" indent="0">
              <a:buNone/>
            </a:pPr>
            <a:r>
              <a:rPr lang="en-US" dirty="0"/>
              <a:t>	</a:t>
            </a:r>
            <a:r>
              <a:rPr lang="en-US" dirty="0" smtClean="0"/>
              <a:t>r</a:t>
            </a:r>
            <a:r>
              <a:rPr lang="en-US" dirty="0"/>
              <a:t>= .885 correlation.</a:t>
            </a:r>
          </a:p>
          <a:p>
            <a:endParaRPr lang="en-US" dirty="0" smtClean="0"/>
          </a:p>
          <a:p>
            <a:r>
              <a:rPr lang="en-US" dirty="0" smtClean="0"/>
              <a:t>Importance for new principals to prioritize building relationships with their teachers.  </a:t>
            </a:r>
          </a:p>
          <a:p>
            <a:pPr marL="0" indent="0">
              <a:buNone/>
            </a:pPr>
            <a:endParaRPr lang="en-US" dirty="0" smtClean="0"/>
          </a:p>
          <a:p>
            <a:r>
              <a:rPr lang="en-US" dirty="0" smtClean="0"/>
              <a:t>Interpersonal skills are strongly linked to the perception of leadership</a:t>
            </a:r>
          </a:p>
          <a:p>
            <a:endParaRPr lang="en-US" dirty="0" smtClean="0"/>
          </a:p>
          <a:p>
            <a:r>
              <a:rPr lang="en-US" dirty="0" smtClean="0"/>
              <a:t>Teacher load, curriculum issues and school facilities and services are not as strongly connected with  the perception of leadership. </a:t>
            </a:r>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Recommendations </a:t>
            </a:r>
            <a:endParaRPr lang="en-US" dirty="0"/>
          </a:p>
        </p:txBody>
      </p:sp>
      <p:sp>
        <p:nvSpPr>
          <p:cNvPr id="3" name="Content Placeholder 2"/>
          <p:cNvSpPr>
            <a:spLocks noGrp="1"/>
          </p:cNvSpPr>
          <p:nvPr>
            <p:ph idx="1"/>
          </p:nvPr>
        </p:nvSpPr>
        <p:spPr/>
        <p:txBody>
          <a:bodyPr/>
          <a:lstStyle/>
          <a:p>
            <a:r>
              <a:rPr lang="en-US" dirty="0" smtClean="0"/>
              <a:t>Future Research:</a:t>
            </a:r>
          </a:p>
          <a:p>
            <a:pPr lvl="1"/>
            <a:r>
              <a:rPr lang="en-US" dirty="0" smtClean="0"/>
              <a:t>Expand the research to all states in the North East	</a:t>
            </a:r>
          </a:p>
          <a:p>
            <a:pPr lvl="1"/>
            <a:r>
              <a:rPr lang="en-US" dirty="0" smtClean="0"/>
              <a:t>Include a qualitative aspect </a:t>
            </a:r>
          </a:p>
          <a:p>
            <a:r>
              <a:rPr lang="en-US" dirty="0" smtClean="0"/>
              <a:t>Practice:</a:t>
            </a:r>
          </a:p>
          <a:p>
            <a:pPr lvl="1"/>
            <a:r>
              <a:rPr lang="en-US" dirty="0" smtClean="0"/>
              <a:t>Increase geographic area </a:t>
            </a:r>
          </a:p>
          <a:p>
            <a:pPr lvl="1"/>
            <a:r>
              <a:rPr lang="en-US" dirty="0" smtClean="0"/>
              <a:t>Focus on human relationships</a:t>
            </a:r>
          </a:p>
          <a:p>
            <a:pPr marL="274320" lvl="1" indent="0">
              <a:buNone/>
            </a:pPr>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23</a:t>
            </a:fld>
            <a:endParaRPr lang="en-US"/>
          </a:p>
        </p:txBody>
      </p:sp>
    </p:spTree>
    <p:extLst>
      <p:ext uri="{BB962C8B-B14F-4D97-AF65-F5344CB8AC3E}">
        <p14:creationId xmlns:p14="http://schemas.microsoft.com/office/powerpoint/2010/main" val="3074196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Feedback &amp; Questions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buNone/>
            </a:pPr>
            <a:endParaRPr lang="en-US" dirty="0" smtClean="0"/>
          </a:p>
          <a:p>
            <a:pPr marL="0" indent="0" algn="ctr">
              <a:buNone/>
            </a:pPr>
            <a:r>
              <a:rPr lang="en-US" i="1" dirty="0" smtClean="0"/>
              <a:t>I want to express my gratitude to the </a:t>
            </a:r>
          </a:p>
          <a:p>
            <a:pPr marL="0" indent="0" algn="ctr">
              <a:buNone/>
            </a:pPr>
            <a:r>
              <a:rPr lang="en-US" i="1" dirty="0" smtClean="0"/>
              <a:t>Dissertation committee members. </a:t>
            </a:r>
          </a:p>
          <a:p>
            <a:pPr marL="0" indent="0" algn="ctr">
              <a:buNone/>
            </a:pPr>
            <a:r>
              <a:rPr lang="en-US" i="1" dirty="0" smtClean="0"/>
              <a:t>Thank you!  </a:t>
            </a:r>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24</a:t>
            </a:fld>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7209" y="1600200"/>
            <a:ext cx="281940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4644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 </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Ash, R. C., Hodge, P. H., &amp; Connell, P.H. (2013) The recruitment and selection of principals who increase student learning.  Education, 134(1), 94-100. </a:t>
            </a:r>
          </a:p>
          <a:p>
            <a:r>
              <a:rPr lang="en-US" dirty="0" err="1" smtClean="0"/>
              <a:t>Beaudoin</a:t>
            </a:r>
            <a:r>
              <a:rPr lang="en-US" dirty="0" smtClean="0"/>
              <a:t>, M.N. (2011) Respect. Educational Leadership. September, 40- 44. </a:t>
            </a:r>
          </a:p>
          <a:p>
            <a:r>
              <a:rPr lang="en-US" dirty="0" smtClean="0"/>
              <a:t>Bentley, R. R., &amp; </a:t>
            </a:r>
            <a:r>
              <a:rPr lang="en-US" dirty="0" err="1" smtClean="0"/>
              <a:t>Rempel</a:t>
            </a:r>
            <a:r>
              <a:rPr lang="en-US" dirty="0" smtClean="0"/>
              <a:t>, A. M. (1980). Manual for the Purdue Teacher  </a:t>
            </a:r>
            <a:r>
              <a:rPr lang="en-US" dirty="0" err="1" smtClean="0"/>
              <a:t>Opinionaire</a:t>
            </a:r>
            <a:r>
              <a:rPr lang="en-US" dirty="0" smtClean="0"/>
              <a:t>. West Lafayette, IN: Purdue Research Foundation. </a:t>
            </a:r>
          </a:p>
          <a:p>
            <a:r>
              <a:rPr lang="en-US" dirty="0" smtClean="0"/>
              <a:t>Briggs, L. D., &amp; Richardson, W. D. (1992) Causes and effects of low morale among secondary teachers. Journal of Instructional Psychology, 19(2), 87. </a:t>
            </a:r>
          </a:p>
          <a:p>
            <a:r>
              <a:rPr lang="en-US" dirty="0" smtClean="0"/>
              <a:t>Cotton, K. (2003) Principals and Student Achievement.  Assoc. for Supervision &amp; Curriculum Development. Alexandria, VA.  </a:t>
            </a:r>
          </a:p>
          <a:p>
            <a:r>
              <a:rPr lang="en-US" dirty="0" smtClean="0"/>
              <a:t>Evers, R. &amp; Jean, C. (2011) A relational study of elementary principals’ leadership traits, teacher morale, and school performance. (Doctoral dissertation). The University of Southern Mississippi, Hattiesburg, MI.  </a:t>
            </a:r>
          </a:p>
          <a:p>
            <a:r>
              <a:rPr lang="en-US" dirty="0" smtClean="0"/>
              <a:t>Fuller, E.J. &amp; Young, M.D. (2008). The revolving door: principal turnover in Texas. Texas Study  of Secondary Education, 17(2): 14-18.</a:t>
            </a:r>
          </a:p>
          <a:p>
            <a:r>
              <a:rPr lang="en-US" dirty="0" smtClean="0"/>
              <a:t>Goodwin, B. (2013) A principal’s success requires people skills. Educational Leadership. 79-80. </a:t>
            </a:r>
          </a:p>
          <a:p>
            <a:r>
              <a:rPr lang="en-US" dirty="0" smtClean="0"/>
              <a:t>Hong, J. (2012) Why do some beginning teachers leave the school, and others stay? Understanding teacher resilience through psychological lenses. Teachers &amp; Teaching, 18(4), 417-440. </a:t>
            </a:r>
          </a:p>
          <a:p>
            <a:r>
              <a:rPr lang="en-US" dirty="0" err="1" smtClean="0"/>
              <a:t>Houchard</a:t>
            </a:r>
            <a:r>
              <a:rPr lang="en-US" dirty="0" smtClean="0"/>
              <a:t> M.A. (2005). Principal Leadership, teacher morale, and student achievement in  seven schools in Mitchell County, North Carolina. Unpublished doctoral dissertation,  University of East Tennessee State, East Tennessee State. (UMI No. 3195375).</a:t>
            </a:r>
          </a:p>
          <a:p>
            <a:r>
              <a:rPr lang="en-US" dirty="0" smtClean="0"/>
              <a:t>Hunter-Boykin, H. S., Evans, V. (1995). The relationship between high school principals’ leadership and teachers’ morale. Journal of Instructional Psychology, 22(2). 152- 162. Retrieved November 15, 2013, from Academic Search Premier Database.</a:t>
            </a:r>
          </a:p>
          <a:p>
            <a:r>
              <a:rPr lang="en-US" dirty="0" err="1" smtClean="0"/>
              <a:t>Kersaint</a:t>
            </a:r>
            <a:r>
              <a:rPr lang="en-US" dirty="0" smtClean="0"/>
              <a:t>, G., Lewis, J., Potter, R., &amp; </a:t>
            </a:r>
            <a:r>
              <a:rPr lang="en-US" dirty="0" err="1" smtClean="0"/>
              <a:t>Meisels</a:t>
            </a:r>
            <a:r>
              <a:rPr lang="en-US" dirty="0" smtClean="0"/>
              <a:t>, G. (2007) Why teacher leave: factors that influence retention and resignation. Teachers &amp; Teaching Education, 23(6), 775-794. </a:t>
            </a:r>
          </a:p>
          <a:p>
            <a:r>
              <a:rPr lang="en-US" dirty="0" err="1" smtClean="0"/>
              <a:t>Kouzes</a:t>
            </a:r>
            <a:r>
              <a:rPr lang="en-US" dirty="0" smtClean="0"/>
              <a:t>, J. M., &amp; Posner, B. Z. (2002b). The Leadership Practices Inventory: Theory and Evidence behind the Five Practices of Exemplary Leaders. Retrieved March 5, 2013, from </a:t>
            </a:r>
            <a:r>
              <a:rPr lang="en-US" dirty="0" smtClean="0">
                <a:hlinkClick r:id="rId2"/>
              </a:rPr>
              <a:t>http://media.wiley.com/assets/463/74/lc_jb_appendix.pdf</a:t>
            </a:r>
            <a:endParaRPr lang="en-US" dirty="0" smtClean="0"/>
          </a:p>
          <a:p>
            <a:r>
              <a:rPr lang="en-US" dirty="0" smtClean="0"/>
              <a:t>Liu, X. S., &amp; Meyer, J. P. (2005). Teachers' perceptions of their jobs: A multilevel analysis of the teacher follow-up survey for 1994–95. Teachers College Record, 107(5), 985-1003. Retrieved November 15, 2013, from Academic Search Premier Database.</a:t>
            </a:r>
          </a:p>
          <a:p>
            <a:r>
              <a:rPr lang="en-US" dirty="0" smtClean="0"/>
              <a:t>Marston, S.H. (2010) Why do they teacher? A comparison of elementary, high school, and college teachers.  Education, 131 (2), 437-454. </a:t>
            </a:r>
          </a:p>
          <a:p>
            <a:r>
              <a:rPr lang="en-US" dirty="0" err="1" smtClean="0"/>
              <a:t>Mendels</a:t>
            </a:r>
            <a:r>
              <a:rPr lang="en-US" dirty="0" smtClean="0"/>
              <a:t>, P., &amp; </a:t>
            </a:r>
            <a:r>
              <a:rPr lang="en-US" dirty="0" err="1" smtClean="0"/>
              <a:t>Mitgang</a:t>
            </a:r>
            <a:r>
              <a:rPr lang="en-US" dirty="0" smtClean="0"/>
              <a:t>, L. D. (2013) Creating strong principals. Educational Leadership, 70(7), 22-29. </a:t>
            </a:r>
          </a:p>
          <a:p>
            <a:r>
              <a:rPr lang="en-US" dirty="0" smtClean="0"/>
              <a:t>Meyer, M., </a:t>
            </a:r>
            <a:r>
              <a:rPr lang="en-US" dirty="0" err="1" smtClean="0"/>
              <a:t>Macmillam</a:t>
            </a:r>
            <a:r>
              <a:rPr lang="en-US" dirty="0" smtClean="0"/>
              <a:t>, R. &amp; Northfield, S. (2009) Principal succession and its impact on teacher morale. International Journal of Leadership in Education. 12(2), 171-185. </a:t>
            </a:r>
          </a:p>
          <a:p>
            <a:r>
              <a:rPr lang="en-US" dirty="0" smtClean="0"/>
              <a:t>Norton, M. (2002). Let’s keep our quality school principals on the job. High School Journal,   86(2), 50. </a:t>
            </a:r>
          </a:p>
          <a:p>
            <a:r>
              <a:rPr lang="en-US" dirty="0" smtClean="0"/>
              <a:t>The Wallace Foundation. (2004) Review of research: How leadership influences student learning.  January, 1-88.</a:t>
            </a:r>
          </a:p>
          <a:p>
            <a:r>
              <a:rPr lang="en-US" dirty="0" smtClean="0"/>
              <a:t>U.S. Department of Education (2005) Teacher attrition and mobility rates from 2004-2005.  Teacher follow-up survey, 7-9. </a:t>
            </a:r>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5123766"/>
            <a:ext cx="838200" cy="369332"/>
          </a:xfrm>
          <a:prstGeom prst="rect">
            <a:avLst/>
          </a:prstGeom>
          <a:noFill/>
        </p:spPr>
        <p:txBody>
          <a:bodyPr wrap="square" rtlCol="0">
            <a:spAutoFit/>
          </a:bodyPr>
          <a:lstStyle/>
          <a:p>
            <a:r>
              <a:rPr lang="en-US" dirty="0" smtClean="0"/>
              <a:t>THEN </a:t>
            </a:r>
            <a:endParaRPr lang="en-US" dirty="0"/>
          </a:p>
        </p:txBody>
      </p:sp>
      <p:sp>
        <p:nvSpPr>
          <p:cNvPr id="14" name="Rectangle 13"/>
          <p:cNvSpPr/>
          <p:nvPr/>
        </p:nvSpPr>
        <p:spPr>
          <a:xfrm>
            <a:off x="4495800" y="5123766"/>
            <a:ext cx="1838965" cy="369332"/>
          </a:xfrm>
          <a:prstGeom prst="rect">
            <a:avLst/>
          </a:prstGeom>
        </p:spPr>
        <p:txBody>
          <a:bodyPr wrap="none">
            <a:spAutoFit/>
          </a:bodyPr>
          <a:lstStyle/>
          <a:p>
            <a:r>
              <a:rPr lang="en-US" dirty="0"/>
              <a:t>Is correlated </a:t>
            </a:r>
            <a:r>
              <a:rPr lang="en-US" dirty="0" smtClean="0"/>
              <a:t>to: </a:t>
            </a:r>
            <a:endParaRPr lang="en-US" dirty="0"/>
          </a:p>
        </p:txBody>
      </p:sp>
      <p:sp>
        <p:nvSpPr>
          <p:cNvPr id="6" name="TextBox 5"/>
          <p:cNvSpPr txBox="1"/>
          <p:nvPr/>
        </p:nvSpPr>
        <p:spPr>
          <a:xfrm>
            <a:off x="609600" y="2316476"/>
            <a:ext cx="838200" cy="369332"/>
          </a:xfrm>
          <a:prstGeom prst="rect">
            <a:avLst/>
          </a:prstGeom>
          <a:noFill/>
        </p:spPr>
        <p:txBody>
          <a:bodyPr wrap="square" rtlCol="0">
            <a:spAutoFit/>
          </a:bodyPr>
          <a:lstStyle/>
          <a:p>
            <a:r>
              <a:rPr lang="en-US" dirty="0" smtClean="0"/>
              <a:t>IF </a:t>
            </a:r>
            <a:endParaRPr lang="en-US" dirty="0"/>
          </a:p>
        </p:txBody>
      </p:sp>
      <p:sp>
        <p:nvSpPr>
          <p:cNvPr id="8" name="TextBox 7"/>
          <p:cNvSpPr txBox="1"/>
          <p:nvPr/>
        </p:nvSpPr>
        <p:spPr>
          <a:xfrm>
            <a:off x="1828800" y="1993311"/>
            <a:ext cx="2286000" cy="1015663"/>
          </a:xfrm>
          <a:prstGeom prst="rect">
            <a:avLst/>
          </a:prstGeom>
          <a:noFill/>
          <a:ln>
            <a:solidFill>
              <a:schemeClr val="tx1"/>
            </a:solidFill>
          </a:ln>
        </p:spPr>
        <p:txBody>
          <a:bodyPr wrap="square" rtlCol="0">
            <a:spAutoFit/>
          </a:bodyPr>
          <a:lstStyle/>
          <a:p>
            <a:r>
              <a:rPr lang="en-US" sz="1200" dirty="0" smtClean="0"/>
              <a:t>A - Research-based </a:t>
            </a:r>
            <a:r>
              <a:rPr lang="en-US" sz="1200" dirty="0"/>
              <a:t>school leadership </a:t>
            </a:r>
            <a:r>
              <a:rPr lang="en-US" sz="1200" dirty="0" smtClean="0"/>
              <a:t>practices</a:t>
            </a:r>
            <a:endParaRPr lang="en-US" sz="1200" dirty="0"/>
          </a:p>
          <a:p>
            <a:r>
              <a:rPr lang="en-US" sz="1200" dirty="0" err="1"/>
              <a:t>Marzano</a:t>
            </a:r>
            <a:r>
              <a:rPr lang="en-US" sz="1200" dirty="0"/>
              <a:t> et al. (2005)</a:t>
            </a:r>
          </a:p>
          <a:p>
            <a:r>
              <a:rPr lang="en-US" sz="1200" dirty="0"/>
              <a:t>&amp; Cotton (2003) </a:t>
            </a:r>
            <a:r>
              <a:rPr lang="en-US" sz="1200" i="1" dirty="0"/>
              <a:t>measured by LPI </a:t>
            </a:r>
            <a:r>
              <a:rPr lang="en-US" sz="1200" dirty="0"/>
              <a:t>(Kouzes &amp; Posner, 2002)</a:t>
            </a:r>
          </a:p>
        </p:txBody>
      </p:sp>
      <p:sp>
        <p:nvSpPr>
          <p:cNvPr id="12" name="TextBox 11"/>
          <p:cNvSpPr txBox="1"/>
          <p:nvPr/>
        </p:nvSpPr>
        <p:spPr>
          <a:xfrm>
            <a:off x="4495800" y="2316476"/>
            <a:ext cx="1838965" cy="369332"/>
          </a:xfrm>
          <a:prstGeom prst="rect">
            <a:avLst/>
          </a:prstGeom>
          <a:noFill/>
        </p:spPr>
        <p:txBody>
          <a:bodyPr wrap="square" rtlCol="0">
            <a:spAutoFit/>
          </a:bodyPr>
          <a:lstStyle/>
          <a:p>
            <a:r>
              <a:rPr lang="en-US" dirty="0" smtClean="0"/>
              <a:t>Is correlated to: </a:t>
            </a:r>
            <a:endParaRPr lang="en-US" dirty="0"/>
          </a:p>
        </p:txBody>
      </p:sp>
      <p:sp>
        <p:nvSpPr>
          <p:cNvPr id="15" name="TextBox 14"/>
          <p:cNvSpPr txBox="1"/>
          <p:nvPr/>
        </p:nvSpPr>
        <p:spPr>
          <a:xfrm>
            <a:off x="6553200" y="2270310"/>
            <a:ext cx="2286000" cy="461665"/>
          </a:xfrm>
          <a:prstGeom prst="rect">
            <a:avLst/>
          </a:prstGeom>
          <a:noFill/>
          <a:ln w="28575">
            <a:solidFill>
              <a:schemeClr val="tx1"/>
            </a:solidFill>
          </a:ln>
        </p:spPr>
        <p:txBody>
          <a:bodyPr wrap="square" rtlCol="0">
            <a:spAutoFit/>
          </a:bodyPr>
          <a:lstStyle/>
          <a:p>
            <a:r>
              <a:rPr lang="en-US" sz="1200" dirty="0" smtClean="0"/>
              <a:t>C - Increased </a:t>
            </a:r>
            <a:r>
              <a:rPr lang="en-US" sz="1200" dirty="0"/>
              <a:t>student </a:t>
            </a:r>
            <a:r>
              <a:rPr lang="en-US" sz="1200" dirty="0" smtClean="0"/>
              <a:t>achievement</a:t>
            </a:r>
            <a:endParaRPr lang="en-US" sz="1200" dirty="0"/>
          </a:p>
        </p:txBody>
      </p:sp>
      <p:sp>
        <p:nvSpPr>
          <p:cNvPr id="4" name="TextBox 3"/>
          <p:cNvSpPr txBox="1"/>
          <p:nvPr/>
        </p:nvSpPr>
        <p:spPr>
          <a:xfrm>
            <a:off x="609600" y="3629799"/>
            <a:ext cx="838200" cy="369332"/>
          </a:xfrm>
          <a:prstGeom prst="rect">
            <a:avLst/>
          </a:prstGeom>
          <a:noFill/>
        </p:spPr>
        <p:txBody>
          <a:bodyPr wrap="square" rtlCol="0">
            <a:spAutoFit/>
          </a:bodyPr>
          <a:lstStyle/>
          <a:p>
            <a:r>
              <a:rPr lang="en-US" dirty="0" smtClean="0"/>
              <a:t>AND </a:t>
            </a:r>
            <a:endParaRPr lang="en-US" dirty="0"/>
          </a:p>
        </p:txBody>
      </p:sp>
      <p:sp>
        <p:nvSpPr>
          <p:cNvPr id="9" name="TextBox 8"/>
          <p:cNvSpPr txBox="1"/>
          <p:nvPr/>
        </p:nvSpPr>
        <p:spPr>
          <a:xfrm>
            <a:off x="1828800" y="3491300"/>
            <a:ext cx="2286000" cy="646331"/>
          </a:xfrm>
          <a:prstGeom prst="rect">
            <a:avLst/>
          </a:prstGeom>
          <a:noFill/>
          <a:ln w="12700">
            <a:solidFill>
              <a:schemeClr val="tx1"/>
            </a:solidFill>
            <a:prstDash val="dash"/>
          </a:ln>
        </p:spPr>
        <p:txBody>
          <a:bodyPr wrap="square" rtlCol="0">
            <a:spAutoFit/>
          </a:bodyPr>
          <a:lstStyle/>
          <a:p>
            <a:r>
              <a:rPr lang="en-US" sz="1200" dirty="0" smtClean="0"/>
              <a:t>B - Teacher morale</a:t>
            </a:r>
            <a:endParaRPr lang="en-US" sz="1200" dirty="0"/>
          </a:p>
          <a:p>
            <a:r>
              <a:rPr lang="en-US" sz="1200" dirty="0"/>
              <a:t> </a:t>
            </a:r>
            <a:r>
              <a:rPr lang="en-US" sz="1200" i="1" dirty="0"/>
              <a:t>measured by PTO</a:t>
            </a:r>
            <a:r>
              <a:rPr lang="en-US" sz="1200" dirty="0"/>
              <a:t> </a:t>
            </a:r>
          </a:p>
          <a:p>
            <a:r>
              <a:rPr lang="en-US" sz="1200" dirty="0"/>
              <a:t>(</a:t>
            </a:r>
            <a:r>
              <a:rPr lang="en-US" sz="1200" dirty="0" err="1"/>
              <a:t>Bently</a:t>
            </a:r>
            <a:r>
              <a:rPr lang="en-US" sz="1200" dirty="0"/>
              <a:t> &amp; Rempel, 1972)</a:t>
            </a:r>
          </a:p>
        </p:txBody>
      </p:sp>
      <p:sp>
        <p:nvSpPr>
          <p:cNvPr id="13" name="Rectangle 12"/>
          <p:cNvSpPr/>
          <p:nvPr/>
        </p:nvSpPr>
        <p:spPr>
          <a:xfrm>
            <a:off x="4495800" y="3629799"/>
            <a:ext cx="1838965" cy="369332"/>
          </a:xfrm>
          <a:prstGeom prst="rect">
            <a:avLst/>
          </a:prstGeom>
        </p:spPr>
        <p:txBody>
          <a:bodyPr wrap="none">
            <a:spAutoFit/>
          </a:bodyPr>
          <a:lstStyle/>
          <a:p>
            <a:r>
              <a:rPr lang="en-US" dirty="0"/>
              <a:t>Is correlated </a:t>
            </a:r>
            <a:r>
              <a:rPr lang="en-US" dirty="0" smtClean="0"/>
              <a:t>to: </a:t>
            </a:r>
            <a:endParaRPr lang="en-US" dirty="0"/>
          </a:p>
        </p:txBody>
      </p:sp>
      <p:sp>
        <p:nvSpPr>
          <p:cNvPr id="16" name="TextBox 15"/>
          <p:cNvSpPr txBox="1"/>
          <p:nvPr/>
        </p:nvSpPr>
        <p:spPr>
          <a:xfrm>
            <a:off x="6553200" y="3583633"/>
            <a:ext cx="2286000" cy="461665"/>
          </a:xfrm>
          <a:prstGeom prst="rect">
            <a:avLst/>
          </a:prstGeom>
          <a:noFill/>
          <a:ln w="28575">
            <a:solidFill>
              <a:schemeClr val="tx1"/>
            </a:solidFill>
          </a:ln>
        </p:spPr>
        <p:txBody>
          <a:bodyPr wrap="square" rtlCol="0">
            <a:spAutoFit/>
          </a:bodyPr>
          <a:lstStyle/>
          <a:p>
            <a:r>
              <a:rPr lang="en-US" sz="1200" dirty="0" smtClean="0"/>
              <a:t>C - Increased </a:t>
            </a:r>
            <a:r>
              <a:rPr lang="en-US" sz="1200" dirty="0"/>
              <a:t>student achievement </a:t>
            </a:r>
          </a:p>
        </p:txBody>
      </p:sp>
      <p:sp>
        <p:nvSpPr>
          <p:cNvPr id="18" name="TextBox 17"/>
          <p:cNvSpPr txBox="1"/>
          <p:nvPr/>
        </p:nvSpPr>
        <p:spPr>
          <a:xfrm>
            <a:off x="6553200" y="5029200"/>
            <a:ext cx="2286000" cy="646331"/>
          </a:xfrm>
          <a:prstGeom prst="rect">
            <a:avLst/>
          </a:prstGeom>
          <a:noFill/>
          <a:ln w="12700">
            <a:solidFill>
              <a:schemeClr val="tx1"/>
            </a:solidFill>
            <a:prstDash val="dash"/>
          </a:ln>
        </p:spPr>
        <p:txBody>
          <a:bodyPr wrap="square" rtlCol="0">
            <a:spAutoFit/>
          </a:bodyPr>
          <a:lstStyle/>
          <a:p>
            <a:r>
              <a:rPr lang="en-US" sz="1200" dirty="0" smtClean="0"/>
              <a:t>B - Teacher  morale </a:t>
            </a:r>
          </a:p>
          <a:p>
            <a:r>
              <a:rPr lang="en-US" sz="1200" i="1" dirty="0" smtClean="0"/>
              <a:t>measured </a:t>
            </a:r>
            <a:r>
              <a:rPr lang="en-US" sz="1200" i="1" dirty="0"/>
              <a:t>by PTO</a:t>
            </a:r>
            <a:r>
              <a:rPr lang="en-US" sz="1200" dirty="0"/>
              <a:t> </a:t>
            </a:r>
          </a:p>
          <a:p>
            <a:r>
              <a:rPr lang="en-US" sz="1200" dirty="0"/>
              <a:t>(</a:t>
            </a:r>
            <a:r>
              <a:rPr lang="en-US" sz="1200" dirty="0" err="1"/>
              <a:t>Bently</a:t>
            </a:r>
            <a:r>
              <a:rPr lang="en-US" sz="1200" dirty="0"/>
              <a:t> &amp; Rempel, 1972)</a:t>
            </a:r>
          </a:p>
        </p:txBody>
      </p:sp>
      <p:sp>
        <p:nvSpPr>
          <p:cNvPr id="19" name="Title 18"/>
          <p:cNvSpPr>
            <a:spLocks noGrp="1"/>
          </p:cNvSpPr>
          <p:nvPr>
            <p:ph type="title"/>
          </p:nvPr>
        </p:nvSpPr>
        <p:spPr/>
        <p:txBody>
          <a:bodyPr/>
          <a:lstStyle/>
          <a:p>
            <a:r>
              <a:rPr lang="en-US" dirty="0" smtClean="0"/>
              <a:t>Theoretical Framework </a:t>
            </a:r>
            <a:endParaRPr lang="en-US" dirty="0"/>
          </a:p>
        </p:txBody>
      </p:sp>
      <p:sp>
        <p:nvSpPr>
          <p:cNvPr id="3" name="Slide Number Placeholder 2"/>
          <p:cNvSpPr>
            <a:spLocks noGrp="1"/>
          </p:cNvSpPr>
          <p:nvPr>
            <p:ph type="sldNum" sz="quarter" idx="12"/>
          </p:nvPr>
        </p:nvSpPr>
        <p:spPr/>
        <p:txBody>
          <a:bodyPr/>
          <a:lstStyle/>
          <a:p>
            <a:fld id="{3F2F370B-6E84-4945-879B-84903892D68C}" type="slidenum">
              <a:rPr lang="en-US" smtClean="0"/>
              <a:pPr/>
              <a:t>3</a:t>
            </a:fld>
            <a:endParaRPr lang="en-US"/>
          </a:p>
        </p:txBody>
      </p:sp>
      <p:sp>
        <p:nvSpPr>
          <p:cNvPr id="24" name="TextBox 23"/>
          <p:cNvSpPr txBox="1"/>
          <p:nvPr/>
        </p:nvSpPr>
        <p:spPr>
          <a:xfrm>
            <a:off x="1828800" y="4800600"/>
            <a:ext cx="2286000" cy="1015663"/>
          </a:xfrm>
          <a:prstGeom prst="rect">
            <a:avLst/>
          </a:prstGeom>
          <a:noFill/>
          <a:ln>
            <a:solidFill>
              <a:schemeClr val="tx1"/>
            </a:solidFill>
          </a:ln>
        </p:spPr>
        <p:txBody>
          <a:bodyPr wrap="square" rtlCol="0">
            <a:spAutoFit/>
          </a:bodyPr>
          <a:lstStyle/>
          <a:p>
            <a:r>
              <a:rPr lang="en-US" sz="1200" dirty="0" smtClean="0"/>
              <a:t>A - Research-based </a:t>
            </a:r>
            <a:r>
              <a:rPr lang="en-US" sz="1200" dirty="0"/>
              <a:t>school leadership </a:t>
            </a:r>
            <a:r>
              <a:rPr lang="en-US" sz="1200" dirty="0" smtClean="0"/>
              <a:t>practices</a:t>
            </a:r>
            <a:endParaRPr lang="en-US" sz="1200" dirty="0"/>
          </a:p>
          <a:p>
            <a:r>
              <a:rPr lang="en-US" sz="1200" dirty="0" err="1"/>
              <a:t>Marzano</a:t>
            </a:r>
            <a:r>
              <a:rPr lang="en-US" sz="1200" dirty="0"/>
              <a:t> et al. (2005)</a:t>
            </a:r>
          </a:p>
          <a:p>
            <a:r>
              <a:rPr lang="en-US" sz="1200" dirty="0"/>
              <a:t>&amp; Cotton (2003) </a:t>
            </a:r>
            <a:r>
              <a:rPr lang="en-US" sz="1200" i="1" dirty="0"/>
              <a:t>measured by LPI </a:t>
            </a:r>
            <a:r>
              <a:rPr lang="en-US" sz="1200" dirty="0"/>
              <a:t>(Kouzes &amp; Posner, 2002)</a:t>
            </a:r>
          </a:p>
        </p:txBody>
      </p:sp>
    </p:spTree>
    <p:extLst>
      <p:ext uri="{BB962C8B-B14F-4D97-AF65-F5344CB8AC3E}">
        <p14:creationId xmlns:p14="http://schemas.microsoft.com/office/powerpoint/2010/main" val="228687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 of Literature</a:t>
            </a:r>
            <a:endParaRPr lang="en-US" dirty="0"/>
          </a:p>
        </p:txBody>
      </p:sp>
      <p:sp>
        <p:nvSpPr>
          <p:cNvPr id="3" name="Content Placeholder 2"/>
          <p:cNvSpPr>
            <a:spLocks noGrp="1"/>
          </p:cNvSpPr>
          <p:nvPr>
            <p:ph idx="1"/>
          </p:nvPr>
        </p:nvSpPr>
        <p:spPr/>
        <p:txBody>
          <a:bodyPr/>
          <a:lstStyle/>
          <a:p>
            <a:r>
              <a:rPr lang="en-US" dirty="0" smtClean="0"/>
              <a:t>Leadership Theories </a:t>
            </a:r>
          </a:p>
          <a:p>
            <a:endParaRPr lang="en-US" dirty="0" smtClean="0"/>
          </a:p>
          <a:p>
            <a:r>
              <a:rPr lang="en-US" dirty="0" smtClean="0"/>
              <a:t>School Principal </a:t>
            </a:r>
          </a:p>
          <a:p>
            <a:endParaRPr lang="en-US" dirty="0" smtClean="0"/>
          </a:p>
          <a:p>
            <a:r>
              <a:rPr lang="en-US" dirty="0" smtClean="0"/>
              <a:t>Teacher Morale </a:t>
            </a:r>
          </a:p>
          <a:p>
            <a:endParaRPr lang="en-US" dirty="0" smtClean="0"/>
          </a:p>
          <a:p>
            <a:r>
              <a:rPr lang="en-US" dirty="0" smtClean="0"/>
              <a:t>Factors that Affect Teacher Morale</a:t>
            </a:r>
          </a:p>
          <a:p>
            <a:endParaRPr lang="en-US" dirty="0" smtClean="0"/>
          </a:p>
          <a:p>
            <a:r>
              <a:rPr lang="en-US" dirty="0" smtClean="0"/>
              <a:t>Achievement  </a:t>
            </a:r>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Research Question </a:t>
            </a:r>
            <a:endParaRPr lang="en-US" dirty="0"/>
          </a:p>
        </p:txBody>
      </p:sp>
      <p:sp>
        <p:nvSpPr>
          <p:cNvPr id="3" name="Content Placeholder 2"/>
          <p:cNvSpPr>
            <a:spLocks noGrp="1"/>
          </p:cNvSpPr>
          <p:nvPr>
            <p:ph idx="1"/>
          </p:nvPr>
        </p:nvSpPr>
        <p:spPr/>
        <p:txBody>
          <a:bodyPr/>
          <a:lstStyle/>
          <a:p>
            <a:r>
              <a:rPr lang="en-US" b="1" dirty="0" smtClean="0"/>
              <a:t>R1: What, if any, is the relationship between new school leadership and teacher morale? </a:t>
            </a:r>
          </a:p>
          <a:p>
            <a:endParaRPr lang="en-US" dirty="0" smtClean="0"/>
          </a:p>
          <a:p>
            <a:r>
              <a:rPr lang="en-US" dirty="0" smtClean="0"/>
              <a:t>H</a:t>
            </a:r>
            <a:r>
              <a:rPr lang="en-US" baseline="-25000" dirty="0" smtClean="0"/>
              <a:t>1</a:t>
            </a:r>
            <a:r>
              <a:rPr lang="en-US" dirty="0" smtClean="0"/>
              <a:t>: There is a statistically significant positive correlation between school leadership and teacher morale.</a:t>
            </a:r>
          </a:p>
          <a:p>
            <a:endParaRPr lang="en-US" dirty="0" smtClean="0"/>
          </a:p>
          <a:p>
            <a:r>
              <a:rPr lang="en-US" dirty="0" smtClean="0"/>
              <a:t>H</a:t>
            </a:r>
            <a:r>
              <a:rPr lang="en-US" baseline="-25000" dirty="0" smtClean="0"/>
              <a:t>0</a:t>
            </a:r>
            <a:r>
              <a:rPr lang="en-US" dirty="0" smtClean="0"/>
              <a:t>: There is no relationship between school leadership and teacher morale.  </a:t>
            </a:r>
          </a:p>
          <a:p>
            <a:endParaRPr lang="en-US" dirty="0" smtClean="0"/>
          </a:p>
        </p:txBody>
      </p:sp>
      <p:sp>
        <p:nvSpPr>
          <p:cNvPr id="4" name="Slide Number Placeholder 3"/>
          <p:cNvSpPr>
            <a:spLocks noGrp="1"/>
          </p:cNvSpPr>
          <p:nvPr>
            <p:ph type="sldNum" sz="quarter" idx="12"/>
          </p:nvPr>
        </p:nvSpPr>
        <p:spPr/>
        <p:txBody>
          <a:bodyPr/>
          <a:lstStyle/>
          <a:p>
            <a:fld id="{3F2F370B-6E84-4945-879B-84903892D68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Research Design </a:t>
            </a:r>
            <a:endParaRPr lang="en-US" dirty="0"/>
          </a:p>
        </p:txBody>
      </p:sp>
      <p:sp>
        <p:nvSpPr>
          <p:cNvPr id="3" name="Content Placeholder 2"/>
          <p:cNvSpPr>
            <a:spLocks noGrp="1"/>
          </p:cNvSpPr>
          <p:nvPr>
            <p:ph idx="1"/>
          </p:nvPr>
        </p:nvSpPr>
        <p:spPr>
          <a:xfrm>
            <a:off x="457200" y="1600200"/>
            <a:ext cx="8229600" cy="4191000"/>
          </a:xfrm>
        </p:spPr>
        <p:txBody>
          <a:bodyPr/>
          <a:lstStyle/>
          <a:p>
            <a:r>
              <a:rPr lang="en-US" dirty="0" smtClean="0"/>
              <a:t>Quantitative Study</a:t>
            </a:r>
          </a:p>
          <a:p>
            <a:pPr lvl="1"/>
            <a:r>
              <a:rPr lang="en-US" dirty="0" smtClean="0"/>
              <a:t>LPI </a:t>
            </a:r>
          </a:p>
          <a:p>
            <a:pPr lvl="1"/>
            <a:r>
              <a:rPr lang="en-US" dirty="0" smtClean="0"/>
              <a:t>PTO</a:t>
            </a:r>
          </a:p>
          <a:p>
            <a:pPr lvl="1"/>
            <a:r>
              <a:rPr lang="en-US" dirty="0" smtClean="0"/>
              <a:t>Relationships </a:t>
            </a:r>
          </a:p>
          <a:p>
            <a:endParaRPr lang="en-US" dirty="0" smtClean="0"/>
          </a:p>
          <a:p>
            <a:r>
              <a:rPr lang="en-US" dirty="0" smtClean="0"/>
              <a:t>Correlational Research</a:t>
            </a:r>
          </a:p>
          <a:p>
            <a:pPr lvl="1"/>
            <a:r>
              <a:rPr lang="en-US" dirty="0" smtClean="0"/>
              <a:t>Pearson R</a:t>
            </a:r>
          </a:p>
        </p:txBody>
      </p:sp>
      <p:sp>
        <p:nvSpPr>
          <p:cNvPr id="4" name="Slide Number Placeholder 3"/>
          <p:cNvSpPr>
            <a:spLocks noGrp="1"/>
          </p:cNvSpPr>
          <p:nvPr>
            <p:ph type="sldNum" sz="quarter" idx="12"/>
          </p:nvPr>
        </p:nvSpPr>
        <p:spPr/>
        <p:txBody>
          <a:bodyPr/>
          <a:lstStyle/>
          <a:p>
            <a:fld id="{3F2F370B-6E84-4945-879B-84903892D68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&amp; Rationale</a:t>
            </a:r>
            <a:endParaRPr lang="en-US" dirty="0"/>
          </a:p>
        </p:txBody>
      </p:sp>
      <p:sp>
        <p:nvSpPr>
          <p:cNvPr id="3" name="Content Placeholder 2"/>
          <p:cNvSpPr>
            <a:spLocks noGrp="1"/>
          </p:cNvSpPr>
          <p:nvPr>
            <p:ph idx="1"/>
          </p:nvPr>
        </p:nvSpPr>
        <p:spPr/>
        <p:txBody>
          <a:bodyPr>
            <a:normAutofit/>
          </a:bodyPr>
          <a:lstStyle/>
          <a:p>
            <a:r>
              <a:rPr lang="en-US" dirty="0" smtClean="0"/>
              <a:t>Sample Information:</a:t>
            </a:r>
          </a:p>
          <a:p>
            <a:pPr lvl="1"/>
            <a:r>
              <a:rPr lang="en-US" dirty="0" smtClean="0"/>
              <a:t>The population of the study was classroom-based teachers, Pre-K through 4, in the selected school districts in New England. </a:t>
            </a:r>
          </a:p>
          <a:p>
            <a:pPr lvl="1"/>
            <a:r>
              <a:rPr lang="en-US" dirty="0" smtClean="0"/>
              <a:t>All teachers worked under new principals (less than 3 years of experience at school) </a:t>
            </a:r>
          </a:p>
          <a:p>
            <a:pPr lvl="1"/>
            <a:r>
              <a:rPr lang="en-US" dirty="0" smtClean="0"/>
              <a:t>Researcher contacted 24 school districts, 5 agreed to the </a:t>
            </a:r>
            <a:r>
              <a:rPr lang="en-US" dirty="0"/>
              <a:t>study </a:t>
            </a:r>
            <a:endParaRPr lang="en-US" dirty="0" smtClean="0"/>
          </a:p>
          <a:p>
            <a:pPr lvl="1"/>
            <a:r>
              <a:rPr lang="en-US" dirty="0" smtClean="0"/>
              <a:t>103 </a:t>
            </a:r>
            <a:r>
              <a:rPr lang="en-US" dirty="0"/>
              <a:t>surveys distributed </a:t>
            </a:r>
          </a:p>
          <a:p>
            <a:r>
              <a:rPr lang="en-US" dirty="0" smtClean="0"/>
              <a:t>Respondents: </a:t>
            </a:r>
          </a:p>
          <a:p>
            <a:pPr lvl="1"/>
            <a:r>
              <a:rPr lang="en-US" dirty="0" smtClean="0"/>
              <a:t>38 surveys returned </a:t>
            </a:r>
          </a:p>
          <a:p>
            <a:pPr lvl="1"/>
            <a:r>
              <a:rPr lang="en-US" dirty="0" smtClean="0"/>
              <a:t>Response rate 36.9% </a:t>
            </a:r>
          </a:p>
          <a:p>
            <a:endParaRPr lang="en-US" dirty="0"/>
          </a:p>
        </p:txBody>
      </p:sp>
      <p:sp>
        <p:nvSpPr>
          <p:cNvPr id="4" name="Slide Number Placeholder 3"/>
          <p:cNvSpPr>
            <a:spLocks noGrp="1"/>
          </p:cNvSpPr>
          <p:nvPr>
            <p:ph type="sldNum" sz="quarter" idx="12"/>
          </p:nvPr>
        </p:nvSpPr>
        <p:spPr/>
        <p:txBody>
          <a:bodyPr/>
          <a:lstStyle/>
          <a:p>
            <a:fld id="{3F2F370B-6E84-4945-879B-84903892D68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Quantitative Data Analysis </a:t>
            </a:r>
            <a:endParaRPr lang="en-US" dirty="0"/>
          </a:p>
        </p:txBody>
      </p:sp>
      <p:graphicFrame>
        <p:nvGraphicFramePr>
          <p:cNvPr id="4" name="Content Placeholder 3"/>
          <p:cNvGraphicFramePr>
            <a:graphicFrameLocks noGrp="1" noChangeAspect="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F2F370B-6E84-4945-879B-84903892D68C}" type="slidenum">
              <a:rPr lang="en-US" smtClean="0"/>
              <a:pPr/>
              <a:t>8</a:t>
            </a:fld>
            <a:endParaRPr lang="en-US"/>
          </a:p>
        </p:txBody>
      </p:sp>
    </p:spTree>
    <p:extLst>
      <p:ext uri="{BB962C8B-B14F-4D97-AF65-F5344CB8AC3E}">
        <p14:creationId xmlns:p14="http://schemas.microsoft.com/office/powerpoint/2010/main" val="111197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Quantitative Data Analysis </a:t>
            </a:r>
            <a:endParaRPr lang="en-US" dirty="0"/>
          </a:p>
        </p:txBody>
      </p:sp>
      <p:graphicFrame>
        <p:nvGraphicFramePr>
          <p:cNvPr id="4" name="Content Placeholder 3"/>
          <p:cNvGraphicFramePr>
            <a:graphicFrameLocks noGrp="1" noChangeAspect="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F2F370B-6E84-4945-879B-84903892D68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470</TotalTime>
  <Words>2479</Words>
  <Application>Microsoft Office PowerPoint</Application>
  <PresentationFormat>On-screen Show (4:3)</PresentationFormat>
  <Paragraphs>686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New Principal Leadership  &amp; Teacher Morale </vt:lpstr>
      <vt:lpstr>Background </vt:lpstr>
      <vt:lpstr>Theoretical Framework </vt:lpstr>
      <vt:lpstr>Overview of Literature</vt:lpstr>
      <vt:lpstr>Research Question </vt:lpstr>
      <vt:lpstr>Research Design </vt:lpstr>
      <vt:lpstr>Sample &amp; Rationale</vt:lpstr>
      <vt:lpstr>Quantitative Data Analysis </vt:lpstr>
      <vt:lpstr>Quantitative Data Analysis </vt:lpstr>
      <vt:lpstr>Quantitative Data Analysis </vt:lpstr>
      <vt:lpstr>Quantitative Data Analysis </vt:lpstr>
      <vt:lpstr>Data Collection Procedures </vt:lpstr>
      <vt:lpstr>Assumptions</vt:lpstr>
      <vt:lpstr>Limitations </vt:lpstr>
      <vt:lpstr>Quantitative Data Analysis</vt:lpstr>
      <vt:lpstr>PowerPoint Presentation</vt:lpstr>
      <vt:lpstr>PowerPoint Presentation</vt:lpstr>
      <vt:lpstr>Teacher Rapport / Curriculum Issues </vt:lpstr>
      <vt:lpstr>Findings </vt:lpstr>
      <vt:lpstr>Quantitative Data Analysis </vt:lpstr>
      <vt:lpstr>Implications </vt:lpstr>
      <vt:lpstr>Conclusions </vt:lpstr>
      <vt:lpstr>Recommendations </vt:lpstr>
      <vt:lpstr>Feedback &amp; Questions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Principal Leadership  &amp;  Teacher Morale</dc:title>
  <dc:creator>Microsoft</dc:creator>
  <cp:lastModifiedBy>mypaperhub</cp:lastModifiedBy>
  <cp:revision>44</cp:revision>
  <cp:lastPrinted>2014-04-23T19:58:54Z</cp:lastPrinted>
  <dcterms:created xsi:type="dcterms:W3CDTF">2014-01-27T00:16:41Z</dcterms:created>
  <dcterms:modified xsi:type="dcterms:W3CDTF">2018-06-24T13:39:36Z</dcterms:modified>
</cp:coreProperties>
</file>